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4" r:id="rId3"/>
    <p:sldId id="337" r:id="rId4"/>
    <p:sldId id="338" r:id="rId5"/>
    <p:sldId id="318" r:id="rId6"/>
    <p:sldId id="348" r:id="rId7"/>
    <p:sldId id="345" r:id="rId8"/>
    <p:sldId id="261" r:id="rId9"/>
    <p:sldId id="339" r:id="rId10"/>
    <p:sldId id="263" r:id="rId11"/>
    <p:sldId id="344" r:id="rId12"/>
    <p:sldId id="264" r:id="rId13"/>
    <p:sldId id="340" r:id="rId14"/>
    <p:sldId id="333" r:id="rId15"/>
    <p:sldId id="266" r:id="rId16"/>
    <p:sldId id="346" r:id="rId17"/>
    <p:sldId id="319" r:id="rId18"/>
    <p:sldId id="314" r:id="rId19"/>
    <p:sldId id="312" r:id="rId20"/>
    <p:sldId id="343" r:id="rId21"/>
    <p:sldId id="306" r:id="rId22"/>
    <p:sldId id="310" r:id="rId23"/>
    <p:sldId id="342" r:id="rId24"/>
    <p:sldId id="277" r:id="rId25"/>
    <p:sldId id="278" r:id="rId26"/>
    <p:sldId id="279" r:id="rId27"/>
    <p:sldId id="280" r:id="rId28"/>
    <p:sldId id="287" r:id="rId2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58" autoAdjust="0"/>
  </p:normalViewPr>
  <p:slideViewPr>
    <p:cSldViewPr>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2598469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68092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1525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3836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99791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167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34558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5109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390121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103090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D20DD-3238-4188-87E0-0112E8D419C2}" type="datetimeFigureOut">
              <a:rPr lang="en-US" smtClean="0"/>
              <a:t>8/2/2018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6A1E4-B8DE-48F0-B01F-77C4000C5732}" type="slidenum">
              <a:rPr lang="en-US" smtClean="0"/>
              <a:t>‹#›</a:t>
            </a:fld>
            <a:endParaRPr lang="en-US" dirty="0"/>
          </a:p>
        </p:txBody>
      </p:sp>
    </p:spTree>
    <p:extLst>
      <p:ext uri="{BB962C8B-B14F-4D97-AF65-F5344CB8AC3E}">
        <p14:creationId xmlns:p14="http://schemas.microsoft.com/office/powerpoint/2010/main" val="406163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D20DD-3238-4188-87E0-0112E8D419C2}" type="datetimeFigureOut">
              <a:rPr lang="en-US" smtClean="0"/>
              <a:t>8/2/2018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6A1E4-B8DE-48F0-B01F-77C4000C5732}" type="slidenum">
              <a:rPr lang="en-US" smtClean="0"/>
              <a:t>‹#›</a:t>
            </a:fld>
            <a:endParaRPr lang="en-US" dirty="0"/>
          </a:p>
        </p:txBody>
      </p:sp>
    </p:spTree>
    <p:extLst>
      <p:ext uri="{BB962C8B-B14F-4D97-AF65-F5344CB8AC3E}">
        <p14:creationId xmlns:p14="http://schemas.microsoft.com/office/powerpoint/2010/main" val="25449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 y="188640"/>
            <a:ext cx="71476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71600" y="503617"/>
            <a:ext cx="7920880" cy="6032421"/>
          </a:xfrm>
          <a:prstGeom prst="rect">
            <a:avLst/>
          </a:prstGeom>
          <a:solidFill>
            <a:schemeClr val="bg1"/>
          </a:solidFill>
          <a:ln>
            <a:solidFill>
              <a:schemeClr val="tx1"/>
            </a:solidFill>
          </a:ln>
        </p:spPr>
        <p:txBody>
          <a:bodyPr wrap="square" rtlCol="0">
            <a:spAutoFit/>
          </a:bodyPr>
          <a:lstStyle/>
          <a:p>
            <a:pPr lvl="0" algn="just"/>
            <a:r>
              <a:rPr lang="en-GB" sz="1600" b="1" dirty="0">
                <a:solidFill>
                  <a:srgbClr val="00B0F0"/>
                </a:solidFill>
              </a:rPr>
              <a:t>                              </a:t>
            </a:r>
          </a:p>
          <a:p>
            <a:pPr lvl="0" algn="just"/>
            <a:r>
              <a:rPr lang="en-GB" b="1" dirty="0">
                <a:solidFill>
                  <a:srgbClr val="00B0F0"/>
                </a:solidFill>
              </a:rPr>
              <a:t>BONDS UPDATE : Bonds have been a PAIN of late BUT if the EQUITY AND EURO SELL OFF materialises, BONDS are a BUY?! We have hit several moving averages and daily RSI’s are firmly oversold.</a:t>
            </a:r>
          </a:p>
          <a:p>
            <a:pPr lvl="0" algn="just"/>
            <a:endParaRPr lang="en-GB" b="1" dirty="0">
              <a:solidFill>
                <a:srgbClr val="00B0F0"/>
              </a:solidFill>
            </a:endParaRPr>
          </a:p>
          <a:p>
            <a:pPr lvl="0" algn="just"/>
            <a:r>
              <a:rPr lang="en-GB" b="1" dirty="0"/>
              <a:t>** US FRONTEND TRADE IDEA **</a:t>
            </a:r>
          </a:p>
          <a:p>
            <a:pPr lvl="0" algn="just"/>
            <a:r>
              <a:rPr lang="en-GB" b="1" dirty="0"/>
              <a:t>The US frontend looks a BUY and a very CHEAP one, see chart 17 </a:t>
            </a:r>
          </a:p>
          <a:p>
            <a:pPr lvl="0" algn="just"/>
            <a:r>
              <a:rPr lang="en-GB" b="1" dirty="0"/>
              <a:t>IDEAS as follows :</a:t>
            </a:r>
          </a:p>
          <a:p>
            <a:pPr lvl="0" algn="just"/>
            <a:r>
              <a:rPr lang="en-GB" b="1" dirty="0"/>
              <a:t>Ref 105-22</a:t>
            </a:r>
          </a:p>
          <a:p>
            <a:pPr lvl="0" algn="just"/>
            <a:r>
              <a:rPr lang="en-GB" b="1" dirty="0"/>
              <a:t>TUZ 105.75/105.875 call spread: Mkt 2/2.5.. Has 12% delta</a:t>
            </a:r>
          </a:p>
          <a:p>
            <a:pPr lvl="0" algn="just"/>
            <a:r>
              <a:rPr lang="en-GB" b="1" dirty="0"/>
              <a:t>Ref 96.91</a:t>
            </a:r>
          </a:p>
          <a:p>
            <a:pPr lvl="0" algn="just"/>
            <a:r>
              <a:rPr lang="en-GB" b="1" dirty="0"/>
              <a:t>2EZ8 97.125/97.375/97.50 broken call fly 3.25/3.5.. Has 10% delta bid is via legs</a:t>
            </a:r>
          </a:p>
          <a:p>
            <a:pPr lvl="0" algn="just"/>
            <a:r>
              <a:rPr lang="en-GB" b="1" dirty="0"/>
              <a:t>2EZ8 97.25/97.375 call spread 1.75/2 has 8% delta</a:t>
            </a:r>
          </a:p>
          <a:p>
            <a:pPr lvl="0" algn="just"/>
            <a:endParaRPr lang="en-GB" b="1" dirty="0">
              <a:solidFill>
                <a:srgbClr val="00B0F0"/>
              </a:solidFill>
            </a:endParaRPr>
          </a:p>
          <a:p>
            <a:pPr lvl="0" algn="just"/>
            <a:r>
              <a:rPr lang="en-GB" b="1" dirty="0">
                <a:solidFill>
                  <a:srgbClr val="00B0F0"/>
                </a:solidFill>
              </a:rPr>
              <a:t>The LOWER YIELD CALL remains in play despite the latest POP.</a:t>
            </a:r>
          </a:p>
          <a:p>
            <a:pPr lvl="0" algn="just"/>
            <a:r>
              <a:rPr lang="en-GB" b="1" dirty="0">
                <a:solidFill>
                  <a:srgbClr val="00B0F0"/>
                </a:solidFill>
              </a:rPr>
              <a:t> </a:t>
            </a:r>
          </a:p>
          <a:p>
            <a:pPr lvl="0" algn="just"/>
            <a:r>
              <a:rPr lang="en-GB" b="1" dirty="0">
                <a:solidFill>
                  <a:srgbClr val="00B0F0"/>
                </a:solidFill>
              </a:rPr>
              <a:t>As LABOURED previously the “writing is on the wall” ALREADY relating to direction, ALL warnings signs emanate from MONTHLY and QUARTERLY charts, that won’t change.</a:t>
            </a:r>
          </a:p>
          <a:p>
            <a:pPr lvl="0" algn="just"/>
            <a:endParaRPr lang="en-GB" b="1" dirty="0">
              <a:solidFill>
                <a:srgbClr val="00B0F0"/>
              </a:solidFill>
            </a:endParaRPr>
          </a:p>
          <a:p>
            <a:pPr lvl="0" algn="just"/>
            <a:endParaRPr lang="en-GB" sz="1400" b="1" dirty="0">
              <a:solidFill>
                <a:srgbClr val="00B0F0"/>
              </a:solidFill>
            </a:endParaRPr>
          </a:p>
          <a:p>
            <a:pPr algn="just"/>
            <a:endParaRPr lang="en-GB" sz="1400" b="1" dirty="0">
              <a:solidFill>
                <a:srgbClr val="00B0F0"/>
              </a:solidFill>
            </a:endParaRPr>
          </a:p>
        </p:txBody>
      </p:sp>
      <p:sp>
        <p:nvSpPr>
          <p:cNvPr id="2" name="Date Placeholder 1"/>
          <p:cNvSpPr>
            <a:spLocks noGrp="1"/>
          </p:cNvSpPr>
          <p:nvPr>
            <p:ph type="dt" sz="half" idx="10"/>
          </p:nvPr>
        </p:nvSpPr>
        <p:spPr/>
        <p:txBody>
          <a:bodyPr/>
          <a:lstStyle/>
          <a:p>
            <a:fld id="{570D439F-DFAE-458F-997B-3365A0098FAC}" type="datetime1">
              <a:rPr lang="en-GB" smtClean="0"/>
              <a:t>02/08/2018</a:t>
            </a:fld>
            <a:endParaRPr lang="en-GB" dirty="0"/>
          </a:p>
        </p:txBody>
      </p:sp>
      <p:sp>
        <p:nvSpPr>
          <p:cNvPr id="3" name="Slide Number Placeholder 2"/>
          <p:cNvSpPr>
            <a:spLocks noGrp="1"/>
          </p:cNvSpPr>
          <p:nvPr>
            <p:ph type="sldNum" sz="quarter" idx="12"/>
          </p:nvPr>
        </p:nvSpPr>
        <p:spPr/>
        <p:txBody>
          <a:bodyPr/>
          <a:lstStyle/>
          <a:p>
            <a:fld id="{592C0178-552E-4FDD-8F6C-86E7FB7443DD}" type="slidenum">
              <a:rPr lang="en-GB" smtClean="0"/>
              <a:t>1</a:t>
            </a:fld>
            <a:endParaRPr lang="en-GB" dirty="0"/>
          </a:p>
        </p:txBody>
      </p:sp>
    </p:spTree>
    <p:extLst>
      <p:ext uri="{BB962C8B-B14F-4D97-AF65-F5344CB8AC3E}">
        <p14:creationId xmlns:p14="http://schemas.microsoft.com/office/powerpoint/2010/main" val="152185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US 10yr monthly : The UPSIDE pierce remains AS does the recent HIGH. This is still a lower yield chart.</a:t>
            </a:r>
          </a:p>
        </p:txBody>
      </p:sp>
      <p:sp>
        <p:nvSpPr>
          <p:cNvPr id="6" name="Date Placeholder 5"/>
          <p:cNvSpPr>
            <a:spLocks noGrp="1"/>
          </p:cNvSpPr>
          <p:nvPr>
            <p:ph type="dt" sz="half" idx="10"/>
          </p:nvPr>
        </p:nvSpPr>
        <p:spPr/>
        <p:txBody>
          <a:bodyPr/>
          <a:lstStyle/>
          <a:p>
            <a:fld id="{FE5F01CE-5784-4636-BC4E-98D088F6E9C5}"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10</a:t>
            </a:fld>
            <a:endParaRPr lang="en-GB" dirty="0"/>
          </a:p>
        </p:txBody>
      </p:sp>
      <p:pic>
        <p:nvPicPr>
          <p:cNvPr id="5" name="Content Placeholder 4">
            <a:extLst>
              <a:ext uri="{FF2B5EF4-FFF2-40B4-BE49-F238E27FC236}">
                <a16:creationId xmlns:a16="http://schemas.microsoft.com/office/drawing/2014/main" id="{FDFDACED-C7D5-49F7-B13F-3BFA83705086}"/>
              </a:ext>
            </a:extLst>
          </p:cNvPr>
          <p:cNvPicPr>
            <a:picLocks noGrp="1" noChangeAspect="1"/>
          </p:cNvPicPr>
          <p:nvPr>
            <p:ph idx="1"/>
          </p:nvPr>
        </p:nvPicPr>
        <p:blipFill>
          <a:blip r:embed="rId2"/>
          <a:stretch>
            <a:fillRect/>
          </a:stretch>
        </p:blipFill>
        <p:spPr>
          <a:xfrm>
            <a:off x="179512" y="1196752"/>
            <a:ext cx="8784976" cy="5256583"/>
          </a:xfrm>
          <a:prstGeom prst="rect">
            <a:avLst/>
          </a:prstGeom>
        </p:spPr>
      </p:pic>
    </p:spTree>
    <p:extLst>
      <p:ext uri="{BB962C8B-B14F-4D97-AF65-F5344CB8AC3E}">
        <p14:creationId xmlns:p14="http://schemas.microsoft.com/office/powerpoint/2010/main" val="1411735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066130"/>
          </a:xfrm>
        </p:spPr>
        <p:txBody>
          <a:bodyPr>
            <a:noAutofit/>
          </a:bodyPr>
          <a:lstStyle/>
          <a:p>
            <a:r>
              <a:rPr lang="en-GB" sz="1800" dirty="0"/>
              <a:t>US 10yr daily futures : We have dropped back to sizeable support at t he 61.8% ret 119-04+ whilst creating 2 downside pierces. We should rally from here and place stops sub 119-00.</a:t>
            </a:r>
          </a:p>
        </p:txBody>
      </p:sp>
      <p:sp>
        <p:nvSpPr>
          <p:cNvPr id="6" name="Date Placeholder 5"/>
          <p:cNvSpPr>
            <a:spLocks noGrp="1"/>
          </p:cNvSpPr>
          <p:nvPr>
            <p:ph type="dt" sz="half" idx="10"/>
          </p:nvPr>
        </p:nvSpPr>
        <p:spPr/>
        <p:txBody>
          <a:bodyPr/>
          <a:lstStyle/>
          <a:p>
            <a:fld id="{FE5F01CE-5784-4636-BC4E-98D088F6E9C5}"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11</a:t>
            </a:fld>
            <a:endParaRPr lang="en-GB" dirty="0"/>
          </a:p>
        </p:txBody>
      </p:sp>
      <p:pic>
        <p:nvPicPr>
          <p:cNvPr id="4" name="Content Placeholder 3">
            <a:extLst>
              <a:ext uri="{FF2B5EF4-FFF2-40B4-BE49-F238E27FC236}">
                <a16:creationId xmlns:a16="http://schemas.microsoft.com/office/drawing/2014/main" id="{00771B10-F795-4B7B-8973-2CDEDD5E070C}"/>
              </a:ext>
            </a:extLst>
          </p:cNvPr>
          <p:cNvPicPr>
            <a:picLocks noGrp="1" noChangeAspect="1"/>
          </p:cNvPicPr>
          <p:nvPr>
            <p:ph idx="1"/>
          </p:nvPr>
        </p:nvPicPr>
        <p:blipFill>
          <a:blip r:embed="rId2"/>
          <a:stretch>
            <a:fillRect/>
          </a:stretch>
        </p:blipFill>
        <p:spPr>
          <a:xfrm>
            <a:off x="179512" y="1484785"/>
            <a:ext cx="8784976" cy="4968552"/>
          </a:xfrm>
          <a:prstGeom prst="rect">
            <a:avLst/>
          </a:prstGeom>
        </p:spPr>
      </p:pic>
    </p:spTree>
    <p:extLst>
      <p:ext uri="{BB962C8B-B14F-4D97-AF65-F5344CB8AC3E}">
        <p14:creationId xmlns:p14="http://schemas.microsoft.com/office/powerpoint/2010/main" val="26564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quarterly : To many, this remains a positive chart i.e. above the moving average and trendline BUT the RSI will not diminish given it is of 1982 proportions. Also once we fail the moving average 2.1412, there are numerous example of what has happened before.</a:t>
            </a:r>
          </a:p>
        </p:txBody>
      </p:sp>
      <p:sp>
        <p:nvSpPr>
          <p:cNvPr id="7" name="Date Placeholder 6"/>
          <p:cNvSpPr>
            <a:spLocks noGrp="1"/>
          </p:cNvSpPr>
          <p:nvPr>
            <p:ph type="dt" sz="half" idx="10"/>
          </p:nvPr>
        </p:nvSpPr>
        <p:spPr/>
        <p:txBody>
          <a:bodyPr/>
          <a:lstStyle/>
          <a:p>
            <a:fld id="{A982B353-821C-422A-B8F0-BFBE7F5960EF}" type="datetime1">
              <a:rPr lang="en-GB" smtClean="0"/>
              <a:t>02/08/2018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12</a:t>
            </a:fld>
            <a:endParaRPr lang="en-GB" dirty="0"/>
          </a:p>
        </p:txBody>
      </p:sp>
      <p:pic>
        <p:nvPicPr>
          <p:cNvPr id="5" name="Content Placeholder 4">
            <a:extLst>
              <a:ext uri="{FF2B5EF4-FFF2-40B4-BE49-F238E27FC236}">
                <a16:creationId xmlns:a16="http://schemas.microsoft.com/office/drawing/2014/main" id="{7B059555-A3C3-4210-B57D-A546EB9E36EB}"/>
              </a:ext>
            </a:extLst>
          </p:cNvPr>
          <p:cNvPicPr>
            <a:picLocks noGrp="1" noChangeAspect="1"/>
          </p:cNvPicPr>
          <p:nvPr>
            <p:ph idx="1"/>
          </p:nvPr>
        </p:nvPicPr>
        <p:blipFill>
          <a:blip r:embed="rId2"/>
          <a:stretch>
            <a:fillRect/>
          </a:stretch>
        </p:blipFill>
        <p:spPr>
          <a:xfrm>
            <a:off x="179512" y="1417638"/>
            <a:ext cx="8784976" cy="5035698"/>
          </a:xfrm>
          <a:prstGeom prst="rect">
            <a:avLst/>
          </a:prstGeom>
        </p:spPr>
      </p:pic>
    </p:spTree>
    <p:extLst>
      <p:ext uri="{BB962C8B-B14F-4D97-AF65-F5344CB8AC3E}">
        <p14:creationId xmlns:p14="http://schemas.microsoft.com/office/powerpoint/2010/main" val="241537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274638"/>
            <a:ext cx="8788439" cy="1066130"/>
          </a:xfrm>
        </p:spPr>
        <p:txBody>
          <a:bodyPr>
            <a:noAutofit/>
          </a:bodyPr>
          <a:lstStyle/>
          <a:p>
            <a:r>
              <a:rPr lang="en-GB" sz="1800" dirty="0"/>
              <a:t>US 5yr monthly : We continue to TEASE around the LONGTERM trend channel (2.7847), the RSI has A LOT of unwind potential. Key break would be SUB the MOVING AVERAGE 2.4914.</a:t>
            </a:r>
          </a:p>
        </p:txBody>
      </p:sp>
      <p:sp>
        <p:nvSpPr>
          <p:cNvPr id="6" name="Date Placeholder 5"/>
          <p:cNvSpPr>
            <a:spLocks noGrp="1"/>
          </p:cNvSpPr>
          <p:nvPr>
            <p:ph type="dt" sz="half" idx="10"/>
          </p:nvPr>
        </p:nvSpPr>
        <p:spPr/>
        <p:txBody>
          <a:bodyPr/>
          <a:lstStyle/>
          <a:p>
            <a:fld id="{50CEF1CA-D4FD-468B-B9FD-71E596F9C181}"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13</a:t>
            </a:fld>
            <a:endParaRPr lang="en-GB" dirty="0"/>
          </a:p>
        </p:txBody>
      </p:sp>
      <p:pic>
        <p:nvPicPr>
          <p:cNvPr id="9" name="Content Placeholder 8">
            <a:extLst>
              <a:ext uri="{FF2B5EF4-FFF2-40B4-BE49-F238E27FC236}">
                <a16:creationId xmlns:a16="http://schemas.microsoft.com/office/drawing/2014/main" id="{F3692C26-D43E-4577-9379-E61138813301}"/>
              </a:ext>
            </a:extLst>
          </p:cNvPr>
          <p:cNvPicPr>
            <a:picLocks noGrp="1" noChangeAspect="1"/>
          </p:cNvPicPr>
          <p:nvPr>
            <p:ph idx="1"/>
          </p:nvPr>
        </p:nvPicPr>
        <p:blipFill>
          <a:blip r:embed="rId2"/>
          <a:stretch>
            <a:fillRect/>
          </a:stretch>
        </p:blipFill>
        <p:spPr>
          <a:xfrm>
            <a:off x="107504" y="1340768"/>
            <a:ext cx="8928992" cy="5112568"/>
          </a:xfrm>
          <a:prstGeom prst="rect">
            <a:avLst/>
          </a:prstGeom>
        </p:spPr>
      </p:pic>
    </p:spTree>
    <p:extLst>
      <p:ext uri="{BB962C8B-B14F-4D97-AF65-F5344CB8AC3E}">
        <p14:creationId xmlns:p14="http://schemas.microsoft.com/office/powerpoint/2010/main" val="4849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274638"/>
            <a:ext cx="8788439" cy="1066130"/>
          </a:xfrm>
        </p:spPr>
        <p:txBody>
          <a:bodyPr>
            <a:noAutofit/>
          </a:bodyPr>
          <a:lstStyle/>
          <a:p>
            <a:r>
              <a:rPr lang="en-GB" sz="1800" dirty="0"/>
              <a:t>US 5yr monthly :  Another perfect formation looming, we are teasing the trend channel with significant room to head lower. Sub the moving average 2.4985 will help, ALOT. </a:t>
            </a:r>
            <a:br>
              <a:rPr lang="en-GB" sz="1800" dirty="0"/>
            </a:br>
            <a:r>
              <a:rPr lang="en-GB" sz="1800" dirty="0"/>
              <a:t>The RSI is not going to go away.</a:t>
            </a:r>
          </a:p>
        </p:txBody>
      </p:sp>
      <p:sp>
        <p:nvSpPr>
          <p:cNvPr id="6" name="Date Placeholder 5"/>
          <p:cNvSpPr>
            <a:spLocks noGrp="1"/>
          </p:cNvSpPr>
          <p:nvPr>
            <p:ph type="dt" sz="half" idx="10"/>
          </p:nvPr>
        </p:nvSpPr>
        <p:spPr/>
        <p:txBody>
          <a:bodyPr/>
          <a:lstStyle/>
          <a:p>
            <a:fld id="{50CEF1CA-D4FD-468B-B9FD-71E596F9C181}"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14</a:t>
            </a:fld>
            <a:endParaRPr lang="en-GB" dirty="0"/>
          </a:p>
        </p:txBody>
      </p:sp>
      <p:pic>
        <p:nvPicPr>
          <p:cNvPr id="4" name="Content Placeholder 3">
            <a:extLst>
              <a:ext uri="{FF2B5EF4-FFF2-40B4-BE49-F238E27FC236}">
                <a16:creationId xmlns:a16="http://schemas.microsoft.com/office/drawing/2014/main" id="{23F3D149-DD32-41A1-80CB-8382810E265D}"/>
              </a:ext>
            </a:extLst>
          </p:cNvPr>
          <p:cNvPicPr>
            <a:picLocks noGrp="1" noChangeAspect="1"/>
          </p:cNvPicPr>
          <p:nvPr>
            <p:ph idx="1"/>
          </p:nvPr>
        </p:nvPicPr>
        <p:blipFill>
          <a:blip r:embed="rId2"/>
          <a:stretch>
            <a:fillRect/>
          </a:stretch>
        </p:blipFill>
        <p:spPr>
          <a:xfrm>
            <a:off x="176048" y="1340768"/>
            <a:ext cx="8860448" cy="5015581"/>
          </a:xfrm>
          <a:prstGeom prst="rect">
            <a:avLst/>
          </a:prstGeom>
        </p:spPr>
      </p:pic>
    </p:spTree>
    <p:extLst>
      <p:ext uri="{BB962C8B-B14F-4D97-AF65-F5344CB8AC3E}">
        <p14:creationId xmlns:p14="http://schemas.microsoft.com/office/powerpoint/2010/main" val="422223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weekly : We continue to fail the 50% ret 2.8846, targeting the 38.2% ret 2.330. </a:t>
            </a:r>
          </a:p>
        </p:txBody>
      </p:sp>
      <p:sp>
        <p:nvSpPr>
          <p:cNvPr id="6" name="Date Placeholder 5"/>
          <p:cNvSpPr>
            <a:spLocks noGrp="1"/>
          </p:cNvSpPr>
          <p:nvPr>
            <p:ph type="dt" sz="half" idx="10"/>
          </p:nvPr>
        </p:nvSpPr>
        <p:spPr/>
        <p:txBody>
          <a:bodyPr/>
          <a:lstStyle/>
          <a:p>
            <a:fld id="{50CEF1CA-D4FD-468B-B9FD-71E596F9C181}"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15</a:t>
            </a:fld>
            <a:endParaRPr lang="en-GB" dirty="0"/>
          </a:p>
        </p:txBody>
      </p:sp>
      <p:pic>
        <p:nvPicPr>
          <p:cNvPr id="5" name="Content Placeholder 4">
            <a:extLst>
              <a:ext uri="{FF2B5EF4-FFF2-40B4-BE49-F238E27FC236}">
                <a16:creationId xmlns:a16="http://schemas.microsoft.com/office/drawing/2014/main" id="{540F73AC-D58F-442B-9524-7584A7A082A9}"/>
              </a:ext>
            </a:extLst>
          </p:cNvPr>
          <p:cNvPicPr>
            <a:picLocks noGrp="1" noChangeAspect="1"/>
          </p:cNvPicPr>
          <p:nvPr>
            <p:ph idx="1"/>
          </p:nvPr>
        </p:nvPicPr>
        <p:blipFill>
          <a:blip r:embed="rId2"/>
          <a:stretch>
            <a:fillRect/>
          </a:stretch>
        </p:blipFill>
        <p:spPr>
          <a:xfrm>
            <a:off x="117848" y="1196752"/>
            <a:ext cx="8918648" cy="5246558"/>
          </a:xfrm>
          <a:prstGeom prst="rect">
            <a:avLst/>
          </a:prstGeom>
        </p:spPr>
      </p:pic>
    </p:spTree>
    <p:extLst>
      <p:ext uri="{BB962C8B-B14F-4D97-AF65-F5344CB8AC3E}">
        <p14:creationId xmlns:p14="http://schemas.microsoft.com/office/powerpoint/2010/main" val="3948278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5yr futures daily  : We have held the 76.4%ret 112-30 and ideally close the week above the 61.8% ret 113-07+.</a:t>
            </a:r>
          </a:p>
        </p:txBody>
      </p:sp>
      <p:sp>
        <p:nvSpPr>
          <p:cNvPr id="6" name="Date Placeholder 5"/>
          <p:cNvSpPr>
            <a:spLocks noGrp="1"/>
          </p:cNvSpPr>
          <p:nvPr>
            <p:ph type="dt" sz="half" idx="10"/>
          </p:nvPr>
        </p:nvSpPr>
        <p:spPr/>
        <p:txBody>
          <a:bodyPr/>
          <a:lstStyle/>
          <a:p>
            <a:fld id="{50CEF1CA-D4FD-468B-B9FD-71E596F9C181}"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16</a:t>
            </a:fld>
            <a:endParaRPr lang="en-GB" dirty="0"/>
          </a:p>
        </p:txBody>
      </p:sp>
      <p:pic>
        <p:nvPicPr>
          <p:cNvPr id="4" name="Content Placeholder 3">
            <a:extLst>
              <a:ext uri="{FF2B5EF4-FFF2-40B4-BE49-F238E27FC236}">
                <a16:creationId xmlns:a16="http://schemas.microsoft.com/office/drawing/2014/main" id="{3FE56E61-476D-4B5C-BEAD-E520B446749D}"/>
              </a:ext>
            </a:extLst>
          </p:cNvPr>
          <p:cNvPicPr>
            <a:picLocks noGrp="1" noChangeAspect="1"/>
          </p:cNvPicPr>
          <p:nvPr>
            <p:ph idx="1"/>
          </p:nvPr>
        </p:nvPicPr>
        <p:blipFill>
          <a:blip r:embed="rId2"/>
          <a:stretch>
            <a:fillRect/>
          </a:stretch>
        </p:blipFill>
        <p:spPr>
          <a:xfrm>
            <a:off x="107504" y="1340768"/>
            <a:ext cx="8928992" cy="5015582"/>
          </a:xfrm>
          <a:prstGeom prst="rect">
            <a:avLst/>
          </a:prstGeom>
        </p:spPr>
      </p:pic>
    </p:spTree>
    <p:extLst>
      <p:ext uri="{BB962C8B-B14F-4D97-AF65-F5344CB8AC3E}">
        <p14:creationId xmlns:p14="http://schemas.microsoft.com/office/powerpoint/2010/main" val="175364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US 2yr monthly : The RSI speaks for itself and providing we remain sub the 50% ret 2.7091 then the TRADE ideas on the opening  page will work. </a:t>
            </a:r>
          </a:p>
        </p:txBody>
      </p:sp>
      <p:sp>
        <p:nvSpPr>
          <p:cNvPr id="6" name="Date Placeholder 5"/>
          <p:cNvSpPr>
            <a:spLocks noGrp="1"/>
          </p:cNvSpPr>
          <p:nvPr>
            <p:ph type="dt" sz="half" idx="10"/>
          </p:nvPr>
        </p:nvSpPr>
        <p:spPr/>
        <p:txBody>
          <a:bodyPr/>
          <a:lstStyle/>
          <a:p>
            <a:fld id="{50CEF1CA-D4FD-468B-B9FD-71E596F9C181}"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17</a:t>
            </a:fld>
            <a:endParaRPr lang="en-GB" dirty="0"/>
          </a:p>
        </p:txBody>
      </p:sp>
      <p:pic>
        <p:nvPicPr>
          <p:cNvPr id="4" name="Content Placeholder 3">
            <a:extLst>
              <a:ext uri="{FF2B5EF4-FFF2-40B4-BE49-F238E27FC236}">
                <a16:creationId xmlns:a16="http://schemas.microsoft.com/office/drawing/2014/main" id="{4A2DBB97-DF66-4E45-8BE3-BEB690F7C92E}"/>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191890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10yr quarterly : We now have 2 SOLID UPSIDE PIRECES that are etched in history, this will form an explosive bearish tone for yields. Whilst teasing the multi year channel this is forming a very nice-tidy chart. COULD it be as simple as this?!</a:t>
            </a:r>
          </a:p>
        </p:txBody>
      </p:sp>
      <p:sp>
        <p:nvSpPr>
          <p:cNvPr id="6" name="Date Placeholder 5"/>
          <p:cNvSpPr>
            <a:spLocks noGrp="1"/>
          </p:cNvSpPr>
          <p:nvPr>
            <p:ph type="dt" sz="half" idx="10"/>
          </p:nvPr>
        </p:nvSpPr>
        <p:spPr/>
        <p:txBody>
          <a:bodyPr/>
          <a:lstStyle/>
          <a:p>
            <a:fld id="{4558F5D3-CA7C-4A0D-8A75-E4130B1CD6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18</a:t>
            </a:fld>
            <a:endParaRPr lang="en-GB" dirty="0"/>
          </a:p>
        </p:txBody>
      </p:sp>
      <p:pic>
        <p:nvPicPr>
          <p:cNvPr id="4" name="Content Placeholder 3">
            <a:extLst>
              <a:ext uri="{FF2B5EF4-FFF2-40B4-BE49-F238E27FC236}">
                <a16:creationId xmlns:a16="http://schemas.microsoft.com/office/drawing/2014/main" id="{004B62B8-73DF-41D1-9990-382620A05192}"/>
              </a:ext>
            </a:extLst>
          </p:cNvPr>
          <p:cNvPicPr>
            <a:picLocks noGrp="1" noChangeAspect="1"/>
          </p:cNvPicPr>
          <p:nvPr>
            <p:ph idx="1"/>
          </p:nvPr>
        </p:nvPicPr>
        <p:blipFill>
          <a:blip r:embed="rId2"/>
          <a:stretch>
            <a:fillRect/>
          </a:stretch>
        </p:blipFill>
        <p:spPr>
          <a:xfrm>
            <a:off x="107504" y="1417638"/>
            <a:ext cx="8856984" cy="5035697"/>
          </a:xfrm>
          <a:prstGeom prst="rect">
            <a:avLst/>
          </a:prstGeom>
        </p:spPr>
      </p:pic>
    </p:spTree>
    <p:extLst>
      <p:ext uri="{BB962C8B-B14F-4D97-AF65-F5344CB8AC3E}">
        <p14:creationId xmlns:p14="http://schemas.microsoft.com/office/powerpoint/2010/main" val="362566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Generic German yield daily : This is the first of a few 100 day moving averages that have come in to play. A close sub the 38.2% ret  0.421 will  be a BIG signal. </a:t>
            </a:r>
          </a:p>
        </p:txBody>
      </p:sp>
      <p:sp>
        <p:nvSpPr>
          <p:cNvPr id="6" name="Date Placeholder 5"/>
          <p:cNvSpPr>
            <a:spLocks noGrp="1"/>
          </p:cNvSpPr>
          <p:nvPr>
            <p:ph type="dt" sz="half" idx="10"/>
          </p:nvPr>
        </p:nvSpPr>
        <p:spPr/>
        <p:txBody>
          <a:bodyPr/>
          <a:lstStyle/>
          <a:p>
            <a:fld id="{4558F5D3-CA7C-4A0D-8A75-E4130B1CD6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19</a:t>
            </a:fld>
            <a:endParaRPr lang="en-GB" dirty="0"/>
          </a:p>
        </p:txBody>
      </p:sp>
      <p:pic>
        <p:nvPicPr>
          <p:cNvPr id="5" name="Content Placeholder 4">
            <a:extLst>
              <a:ext uri="{FF2B5EF4-FFF2-40B4-BE49-F238E27FC236}">
                <a16:creationId xmlns:a16="http://schemas.microsoft.com/office/drawing/2014/main" id="{28E3942C-2ACF-4370-A1CC-7F4A8D5E1349}"/>
              </a:ext>
            </a:extLst>
          </p:cNvPr>
          <p:cNvPicPr>
            <a:picLocks noGrp="1" noChangeAspect="1"/>
          </p:cNvPicPr>
          <p:nvPr>
            <p:ph idx="1"/>
          </p:nvPr>
        </p:nvPicPr>
        <p:blipFill>
          <a:blip r:embed="rId2"/>
          <a:stretch>
            <a:fillRect/>
          </a:stretch>
        </p:blipFill>
        <p:spPr>
          <a:xfrm>
            <a:off x="179512" y="1417638"/>
            <a:ext cx="8856984" cy="5014798"/>
          </a:xfrm>
          <a:prstGeom prst="rect">
            <a:avLst/>
          </a:prstGeom>
        </p:spPr>
      </p:pic>
    </p:spTree>
    <p:extLst>
      <p:ext uri="{BB962C8B-B14F-4D97-AF65-F5344CB8AC3E}">
        <p14:creationId xmlns:p14="http://schemas.microsoft.com/office/powerpoint/2010/main" val="418192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quarterly : We have previously breached last months low so waiting for the inevitable STALL. The trend line is much closer now at 2.7025.</a:t>
            </a:r>
          </a:p>
        </p:txBody>
      </p:sp>
      <p:sp>
        <p:nvSpPr>
          <p:cNvPr id="7" name="Date Placeholder 6"/>
          <p:cNvSpPr>
            <a:spLocks noGrp="1"/>
          </p:cNvSpPr>
          <p:nvPr>
            <p:ph type="dt" sz="half" idx="10"/>
          </p:nvPr>
        </p:nvSpPr>
        <p:spPr/>
        <p:txBody>
          <a:bodyPr/>
          <a:lstStyle/>
          <a:p>
            <a:fld id="{DA405C78-6351-4F1F-A31B-38EFC54544FA}" type="datetime1">
              <a:rPr lang="en-GB" smtClean="0"/>
              <a:t>02/08/2018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2</a:t>
            </a:fld>
            <a:endParaRPr lang="en-GB" dirty="0"/>
          </a:p>
        </p:txBody>
      </p:sp>
      <p:pic>
        <p:nvPicPr>
          <p:cNvPr id="4" name="Content Placeholder 3">
            <a:extLst>
              <a:ext uri="{FF2B5EF4-FFF2-40B4-BE49-F238E27FC236}">
                <a16:creationId xmlns:a16="http://schemas.microsoft.com/office/drawing/2014/main" id="{9D9DEE0F-DFEA-4EEC-9ACA-96F8C2A71EDF}"/>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623605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Bund futures daily : We have a LOW RSI and ideally close above the 38.2% ret 161.60.</a:t>
            </a:r>
          </a:p>
        </p:txBody>
      </p:sp>
      <p:sp>
        <p:nvSpPr>
          <p:cNvPr id="6" name="Date Placeholder 5"/>
          <p:cNvSpPr>
            <a:spLocks noGrp="1"/>
          </p:cNvSpPr>
          <p:nvPr>
            <p:ph type="dt" sz="half" idx="10"/>
          </p:nvPr>
        </p:nvSpPr>
        <p:spPr/>
        <p:txBody>
          <a:bodyPr/>
          <a:lstStyle/>
          <a:p>
            <a:fld id="{4558F5D3-CA7C-4A0D-8A75-E4130B1CD6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20</a:t>
            </a:fld>
            <a:endParaRPr lang="en-GB" dirty="0"/>
          </a:p>
        </p:txBody>
      </p:sp>
      <p:pic>
        <p:nvPicPr>
          <p:cNvPr id="5" name="Content Placeholder 4">
            <a:extLst>
              <a:ext uri="{FF2B5EF4-FFF2-40B4-BE49-F238E27FC236}">
                <a16:creationId xmlns:a16="http://schemas.microsoft.com/office/drawing/2014/main" id="{AC535F31-CDD6-42B5-B6EF-1CB34CD357C3}"/>
              </a:ext>
            </a:extLst>
          </p:cNvPr>
          <p:cNvPicPr>
            <a:picLocks noGrp="1" noChangeAspect="1"/>
          </p:cNvPicPr>
          <p:nvPr>
            <p:ph idx="1"/>
          </p:nvPr>
        </p:nvPicPr>
        <p:blipFill>
          <a:blip r:embed="rId2"/>
          <a:stretch>
            <a:fillRect/>
          </a:stretch>
        </p:blipFill>
        <p:spPr>
          <a:xfrm>
            <a:off x="179512" y="1340768"/>
            <a:ext cx="8784976" cy="5112568"/>
          </a:xfrm>
          <a:prstGeom prst="rect">
            <a:avLst/>
          </a:prstGeom>
        </p:spPr>
      </p:pic>
    </p:spTree>
    <p:extLst>
      <p:ext uri="{BB962C8B-B14F-4D97-AF65-F5344CB8AC3E}">
        <p14:creationId xmlns:p14="http://schemas.microsoft.com/office/powerpoint/2010/main" val="426161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UK 10yr monthly : We are just above the 2008 trendline 1.316 and yields should STILL head lower. </a:t>
            </a:r>
          </a:p>
        </p:txBody>
      </p:sp>
      <p:sp>
        <p:nvSpPr>
          <p:cNvPr id="6" name="Date Placeholder 5"/>
          <p:cNvSpPr>
            <a:spLocks noGrp="1"/>
          </p:cNvSpPr>
          <p:nvPr>
            <p:ph type="dt" sz="half" idx="10"/>
          </p:nvPr>
        </p:nvSpPr>
        <p:spPr/>
        <p:txBody>
          <a:bodyPr/>
          <a:lstStyle/>
          <a:p>
            <a:fld id="{4558F5D3-CA7C-4A0D-8A75-E4130B1CD6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21</a:t>
            </a:fld>
            <a:endParaRPr lang="en-GB" dirty="0"/>
          </a:p>
        </p:txBody>
      </p:sp>
      <p:pic>
        <p:nvPicPr>
          <p:cNvPr id="5" name="Content Placeholder 4">
            <a:extLst>
              <a:ext uri="{FF2B5EF4-FFF2-40B4-BE49-F238E27FC236}">
                <a16:creationId xmlns:a16="http://schemas.microsoft.com/office/drawing/2014/main" id="{FD118F1F-168D-4E60-849E-01926D14A6DD}"/>
              </a:ext>
            </a:extLst>
          </p:cNvPr>
          <p:cNvPicPr>
            <a:picLocks noGrp="1" noChangeAspect="1"/>
          </p:cNvPicPr>
          <p:nvPr>
            <p:ph idx="1"/>
          </p:nvPr>
        </p:nvPicPr>
        <p:blipFill>
          <a:blip r:embed="rId2"/>
          <a:stretch>
            <a:fillRect/>
          </a:stretch>
        </p:blipFill>
        <p:spPr>
          <a:xfrm>
            <a:off x="179512" y="1417638"/>
            <a:ext cx="8784976" cy="5035697"/>
          </a:xfrm>
          <a:prstGeom prst="rect">
            <a:avLst/>
          </a:prstGeom>
        </p:spPr>
      </p:pic>
    </p:spTree>
    <p:extLst>
      <p:ext uri="{BB962C8B-B14F-4D97-AF65-F5344CB8AC3E}">
        <p14:creationId xmlns:p14="http://schemas.microsoft.com/office/powerpoint/2010/main" val="365455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UK 10yr yield daily : We have failed the resistance at 1.398 38.2% ret and it is KEY to head lower from there, ideally back below the 50% ret 1.307. The RSI is now high.</a:t>
            </a:r>
          </a:p>
        </p:txBody>
      </p:sp>
      <p:sp>
        <p:nvSpPr>
          <p:cNvPr id="6" name="Date Placeholder 5"/>
          <p:cNvSpPr>
            <a:spLocks noGrp="1"/>
          </p:cNvSpPr>
          <p:nvPr>
            <p:ph type="dt" sz="half" idx="10"/>
          </p:nvPr>
        </p:nvSpPr>
        <p:spPr/>
        <p:txBody>
          <a:bodyPr/>
          <a:lstStyle/>
          <a:p>
            <a:fld id="{30F22860-7A9D-4250-99C1-5DAABD5C4532}"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22</a:t>
            </a:fld>
            <a:endParaRPr lang="en-GB" dirty="0"/>
          </a:p>
        </p:txBody>
      </p:sp>
      <p:pic>
        <p:nvPicPr>
          <p:cNvPr id="5" name="Content Placeholder 4">
            <a:extLst>
              <a:ext uri="{FF2B5EF4-FFF2-40B4-BE49-F238E27FC236}">
                <a16:creationId xmlns:a16="http://schemas.microsoft.com/office/drawing/2014/main" id="{C5D20737-F828-4398-8BA9-5D3F3E99A12E}"/>
              </a:ext>
            </a:extLst>
          </p:cNvPr>
          <p:cNvPicPr>
            <a:picLocks noGrp="1" noChangeAspect="1"/>
          </p:cNvPicPr>
          <p:nvPr>
            <p:ph idx="1"/>
          </p:nvPr>
        </p:nvPicPr>
        <p:blipFill>
          <a:blip r:embed="rId2"/>
          <a:stretch>
            <a:fillRect/>
          </a:stretch>
        </p:blipFill>
        <p:spPr>
          <a:xfrm>
            <a:off x="179512" y="1417638"/>
            <a:ext cx="8784976" cy="5015582"/>
          </a:xfrm>
          <a:prstGeom prst="rect">
            <a:avLst/>
          </a:prstGeom>
        </p:spPr>
      </p:pic>
    </p:spTree>
    <p:extLst>
      <p:ext uri="{BB962C8B-B14F-4D97-AF65-F5344CB8AC3E}">
        <p14:creationId xmlns:p14="http://schemas.microsoft.com/office/powerpoint/2010/main" val="260451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1800" dirty="0"/>
              <a:t>Gilt futures daily : We dipped back to the 100 day moving average 121.99 and the RSI is dislocated.</a:t>
            </a:r>
          </a:p>
        </p:txBody>
      </p:sp>
      <p:sp>
        <p:nvSpPr>
          <p:cNvPr id="6" name="Date Placeholder 5"/>
          <p:cNvSpPr>
            <a:spLocks noGrp="1"/>
          </p:cNvSpPr>
          <p:nvPr>
            <p:ph type="dt" sz="half" idx="10"/>
          </p:nvPr>
        </p:nvSpPr>
        <p:spPr/>
        <p:txBody>
          <a:bodyPr/>
          <a:lstStyle/>
          <a:p>
            <a:fld id="{4558F5D3-CA7C-4A0D-8A75-E4130B1CD6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23</a:t>
            </a:fld>
            <a:endParaRPr lang="en-GB" dirty="0"/>
          </a:p>
        </p:txBody>
      </p:sp>
      <p:pic>
        <p:nvPicPr>
          <p:cNvPr id="5" name="Content Placeholder 4">
            <a:extLst>
              <a:ext uri="{FF2B5EF4-FFF2-40B4-BE49-F238E27FC236}">
                <a16:creationId xmlns:a16="http://schemas.microsoft.com/office/drawing/2014/main" id="{CEAEEE6B-E839-4EA9-9FB9-C7CE21B06129}"/>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3006595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579296" cy="1143000"/>
          </a:xfrm>
        </p:spPr>
        <p:txBody>
          <a:bodyPr>
            <a:noAutofit/>
          </a:bodyPr>
          <a:lstStyle/>
          <a:p>
            <a:r>
              <a:rPr lang="en-GB" sz="1800" dirty="0"/>
              <a:t>DBR 46 daily : Another 100 day moving average hit, also aligned with the 50% ret 133.801.</a:t>
            </a:r>
          </a:p>
        </p:txBody>
      </p:sp>
      <p:sp>
        <p:nvSpPr>
          <p:cNvPr id="6" name="Date Placeholder 5"/>
          <p:cNvSpPr>
            <a:spLocks noGrp="1"/>
          </p:cNvSpPr>
          <p:nvPr>
            <p:ph type="dt" sz="half" idx="10"/>
          </p:nvPr>
        </p:nvSpPr>
        <p:spPr/>
        <p:txBody>
          <a:bodyPr/>
          <a:lstStyle/>
          <a:p>
            <a:fld id="{35D182A8-0FBC-4860-8017-B1810C9BFB7A}"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24</a:t>
            </a:fld>
            <a:endParaRPr lang="en-GB" dirty="0"/>
          </a:p>
        </p:txBody>
      </p:sp>
      <p:pic>
        <p:nvPicPr>
          <p:cNvPr id="5" name="Content Placeholder 4">
            <a:extLst>
              <a:ext uri="{FF2B5EF4-FFF2-40B4-BE49-F238E27FC236}">
                <a16:creationId xmlns:a16="http://schemas.microsoft.com/office/drawing/2014/main" id="{B676044F-0C5A-481B-B28A-577550ADE16F}"/>
              </a:ext>
            </a:extLst>
          </p:cNvPr>
          <p:cNvPicPr>
            <a:picLocks noGrp="1" noChangeAspect="1"/>
          </p:cNvPicPr>
          <p:nvPr>
            <p:ph idx="1"/>
          </p:nvPr>
        </p:nvPicPr>
        <p:blipFill>
          <a:blip r:embed="rId2"/>
          <a:stretch>
            <a:fillRect/>
          </a:stretch>
        </p:blipFill>
        <p:spPr>
          <a:xfrm>
            <a:off x="179512" y="1268760"/>
            <a:ext cx="8856984" cy="5087590"/>
          </a:xfrm>
          <a:prstGeom prst="rect">
            <a:avLst/>
          </a:prstGeom>
        </p:spPr>
      </p:pic>
    </p:spTree>
    <p:extLst>
      <p:ext uri="{BB962C8B-B14F-4D97-AF65-F5344CB8AC3E}">
        <p14:creationId xmlns:p14="http://schemas.microsoft.com/office/powerpoint/2010/main" val="283909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Autofit/>
          </a:bodyPr>
          <a:lstStyle/>
          <a:p>
            <a:r>
              <a:rPr lang="en-GB" sz="1800" dirty="0"/>
              <a:t>Italian generic 10yr daily : The next step here is very crucial, do we rebound off the 50% ret 2.946 or PASS through it. I think the later if the EURO breaks 1.1509. </a:t>
            </a:r>
          </a:p>
        </p:txBody>
      </p:sp>
      <p:sp>
        <p:nvSpPr>
          <p:cNvPr id="6" name="Date Placeholder 5"/>
          <p:cNvSpPr>
            <a:spLocks noGrp="1"/>
          </p:cNvSpPr>
          <p:nvPr>
            <p:ph type="dt" sz="half" idx="10"/>
          </p:nvPr>
        </p:nvSpPr>
        <p:spPr/>
        <p:txBody>
          <a:bodyPr/>
          <a:lstStyle/>
          <a:p>
            <a:fld id="{B152B799-45FC-4576-A770-55272D9A3517}"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25</a:t>
            </a:fld>
            <a:endParaRPr lang="en-GB" dirty="0"/>
          </a:p>
        </p:txBody>
      </p:sp>
      <p:pic>
        <p:nvPicPr>
          <p:cNvPr id="5" name="Content Placeholder 4">
            <a:extLst>
              <a:ext uri="{FF2B5EF4-FFF2-40B4-BE49-F238E27FC236}">
                <a16:creationId xmlns:a16="http://schemas.microsoft.com/office/drawing/2014/main" id="{D6E22B5B-FD0D-4ABF-86A0-4E80F3D3521F}"/>
              </a:ext>
            </a:extLst>
          </p:cNvPr>
          <p:cNvPicPr>
            <a:picLocks noGrp="1" noChangeAspect="1"/>
          </p:cNvPicPr>
          <p:nvPr>
            <p:ph idx="1"/>
          </p:nvPr>
        </p:nvPicPr>
        <p:blipFill>
          <a:blip r:embed="rId2"/>
          <a:stretch>
            <a:fillRect/>
          </a:stretch>
        </p:blipFill>
        <p:spPr>
          <a:xfrm>
            <a:off x="179512" y="1340769"/>
            <a:ext cx="8784976" cy="5112568"/>
          </a:xfrm>
          <a:prstGeom prst="rect">
            <a:avLst/>
          </a:prstGeom>
        </p:spPr>
      </p:pic>
    </p:spTree>
    <p:extLst>
      <p:ext uri="{BB962C8B-B14F-4D97-AF65-F5344CB8AC3E}">
        <p14:creationId xmlns:p14="http://schemas.microsoft.com/office/powerpoint/2010/main" val="4904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Portugal 27’s : A very sideways market but still holding.</a:t>
            </a:r>
          </a:p>
        </p:txBody>
      </p:sp>
      <p:sp>
        <p:nvSpPr>
          <p:cNvPr id="4" name="Date Placeholder 3"/>
          <p:cNvSpPr>
            <a:spLocks noGrp="1"/>
          </p:cNvSpPr>
          <p:nvPr>
            <p:ph type="dt" sz="half" idx="10"/>
          </p:nvPr>
        </p:nvSpPr>
        <p:spPr/>
        <p:txBody>
          <a:bodyPr/>
          <a:lstStyle/>
          <a:p>
            <a:fld id="{ED63689F-4B14-457E-972E-920698A73724}" type="datetime1">
              <a:rPr lang="en-GB" smtClean="0"/>
              <a:t>02/08/2018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26</a:t>
            </a:fld>
            <a:endParaRPr lang="en-GB" dirty="0"/>
          </a:p>
        </p:txBody>
      </p:sp>
      <p:pic>
        <p:nvPicPr>
          <p:cNvPr id="6" name="Content Placeholder 5">
            <a:extLst>
              <a:ext uri="{FF2B5EF4-FFF2-40B4-BE49-F238E27FC236}">
                <a16:creationId xmlns:a16="http://schemas.microsoft.com/office/drawing/2014/main" id="{60443A70-5E9A-4BD8-8226-03249D1BCFDF}"/>
              </a:ext>
            </a:extLst>
          </p:cNvPr>
          <p:cNvPicPr>
            <a:picLocks noGrp="1" noChangeAspect="1"/>
          </p:cNvPicPr>
          <p:nvPr>
            <p:ph idx="1"/>
          </p:nvPr>
        </p:nvPicPr>
        <p:blipFill>
          <a:blip r:embed="rId2"/>
          <a:stretch>
            <a:fillRect/>
          </a:stretch>
        </p:blipFill>
        <p:spPr>
          <a:xfrm>
            <a:off x="179512" y="1268761"/>
            <a:ext cx="8784976" cy="5184576"/>
          </a:xfrm>
          <a:prstGeom prst="rect">
            <a:avLst/>
          </a:prstGeom>
        </p:spPr>
      </p:pic>
    </p:spTree>
    <p:extLst>
      <p:ext uri="{BB962C8B-B14F-4D97-AF65-F5344CB8AC3E}">
        <p14:creationId xmlns:p14="http://schemas.microsoft.com/office/powerpoint/2010/main" val="297953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r>
              <a:rPr lang="en-GB" sz="1800" dirty="0"/>
              <a:t>**Croatia  28’ daily : The RSI is now VERY low but we have dipped below the </a:t>
            </a:r>
            <a:br>
              <a:rPr lang="en-GB" sz="1800" dirty="0"/>
            </a:br>
            <a:r>
              <a:rPr lang="en-GB" sz="1800" dirty="0"/>
              <a:t>200% ret 106.088. We should HOLD here given the RSI.</a:t>
            </a:r>
          </a:p>
        </p:txBody>
      </p:sp>
      <p:sp>
        <p:nvSpPr>
          <p:cNvPr id="4" name="Date Placeholder 3"/>
          <p:cNvSpPr>
            <a:spLocks noGrp="1"/>
          </p:cNvSpPr>
          <p:nvPr>
            <p:ph type="dt" sz="half" idx="10"/>
          </p:nvPr>
        </p:nvSpPr>
        <p:spPr/>
        <p:txBody>
          <a:bodyPr/>
          <a:lstStyle/>
          <a:p>
            <a:fld id="{9ECD5AEE-8971-4FF3-97F2-EE647B41E8ED}" type="datetime1">
              <a:rPr lang="en-GB" smtClean="0"/>
              <a:t>02/08/2018</a:t>
            </a:fld>
            <a:endParaRPr lang="en-GB" dirty="0"/>
          </a:p>
        </p:txBody>
      </p:sp>
      <p:sp>
        <p:nvSpPr>
          <p:cNvPr id="5" name="Slide Number Placeholder 4"/>
          <p:cNvSpPr>
            <a:spLocks noGrp="1"/>
          </p:cNvSpPr>
          <p:nvPr>
            <p:ph type="sldNum" sz="quarter" idx="12"/>
          </p:nvPr>
        </p:nvSpPr>
        <p:spPr/>
        <p:txBody>
          <a:bodyPr/>
          <a:lstStyle/>
          <a:p>
            <a:fld id="{592C0178-552E-4FDD-8F6C-86E7FB7443DD}" type="slidenum">
              <a:rPr lang="en-GB" smtClean="0"/>
              <a:t>27</a:t>
            </a:fld>
            <a:endParaRPr lang="en-GB" dirty="0"/>
          </a:p>
        </p:txBody>
      </p:sp>
      <p:pic>
        <p:nvPicPr>
          <p:cNvPr id="6" name="Content Placeholder 5">
            <a:extLst>
              <a:ext uri="{FF2B5EF4-FFF2-40B4-BE49-F238E27FC236}">
                <a16:creationId xmlns:a16="http://schemas.microsoft.com/office/drawing/2014/main" id="{AA79DBA2-DB59-4500-B043-9874EE39AF1F}"/>
              </a:ext>
            </a:extLst>
          </p:cNvPr>
          <p:cNvPicPr>
            <a:picLocks noGrp="1" noChangeAspect="1"/>
          </p:cNvPicPr>
          <p:nvPr>
            <p:ph idx="1"/>
          </p:nvPr>
        </p:nvPicPr>
        <p:blipFill>
          <a:blip r:embed="rId2"/>
          <a:stretch>
            <a:fillRect/>
          </a:stretch>
        </p:blipFill>
        <p:spPr>
          <a:xfrm>
            <a:off x="179512" y="1417638"/>
            <a:ext cx="8784976" cy="4938712"/>
          </a:xfrm>
          <a:prstGeom prst="rect">
            <a:avLst/>
          </a:prstGeom>
        </p:spPr>
      </p:pic>
    </p:spTree>
    <p:extLst>
      <p:ext uri="{BB962C8B-B14F-4D97-AF65-F5344CB8AC3E}">
        <p14:creationId xmlns:p14="http://schemas.microsoft.com/office/powerpoint/2010/main" val="600820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Autofit/>
          </a:bodyPr>
          <a:lstStyle/>
          <a:p>
            <a:endParaRPr lang="en-GB" sz="1800" dirty="0"/>
          </a:p>
        </p:txBody>
      </p:sp>
      <p:sp>
        <p:nvSpPr>
          <p:cNvPr id="5" name="Date Placeholder 4"/>
          <p:cNvSpPr>
            <a:spLocks noGrp="1"/>
          </p:cNvSpPr>
          <p:nvPr>
            <p:ph type="dt" sz="half" idx="10"/>
          </p:nvPr>
        </p:nvSpPr>
        <p:spPr/>
        <p:txBody>
          <a:bodyPr/>
          <a:lstStyle/>
          <a:p>
            <a:fld id="{0BE46ED6-8A4C-4972-ADE1-C74672B16B1A}" type="datetime1">
              <a:rPr lang="en-GB" smtClean="0"/>
              <a:t>02/08/2018</a:t>
            </a:fld>
            <a:endParaRPr lang="en-GB" dirty="0"/>
          </a:p>
        </p:txBody>
      </p:sp>
      <p:sp>
        <p:nvSpPr>
          <p:cNvPr id="6" name="Slide Number Placeholder 5"/>
          <p:cNvSpPr>
            <a:spLocks noGrp="1"/>
          </p:cNvSpPr>
          <p:nvPr>
            <p:ph type="sldNum" sz="quarter" idx="12"/>
          </p:nvPr>
        </p:nvSpPr>
        <p:spPr/>
        <p:txBody>
          <a:bodyPr/>
          <a:lstStyle/>
          <a:p>
            <a:fld id="{592C0178-552E-4FDD-8F6C-86E7FB7443DD}" type="slidenum">
              <a:rPr lang="en-GB" smtClean="0"/>
              <a:t>28</a:t>
            </a:fld>
            <a:endParaRPr lang="en-GB"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229600" cy="404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53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066130"/>
          </a:xfrm>
        </p:spPr>
        <p:txBody>
          <a:bodyPr>
            <a:noAutofit/>
          </a:bodyPr>
          <a:lstStyle/>
          <a:p>
            <a:r>
              <a:rPr lang="en-GB" sz="1800" dirty="0"/>
              <a:t>US 30yr yield quarterly : HISTORY IS ABOUT TO REPEAT ITSELF? ON ALL previous occasions yields have dropped and especially associated with DOUBLE UPSIDE PIERCES, as NOW! Any move sub the </a:t>
            </a:r>
            <a:r>
              <a:rPr lang="en-GB" sz="1800" dirty="0" err="1"/>
              <a:t>bollinger</a:t>
            </a:r>
            <a:r>
              <a:rPr lang="en-GB" sz="1800" dirty="0"/>
              <a:t> average 2.9246 will be very </a:t>
            </a:r>
            <a:r>
              <a:rPr lang="en-GB" sz="1800" dirty="0" err="1"/>
              <a:t>very</a:t>
            </a:r>
            <a:r>
              <a:rPr lang="en-GB" sz="1800" dirty="0"/>
              <a:t> negative.</a:t>
            </a:r>
          </a:p>
        </p:txBody>
      </p:sp>
      <p:sp>
        <p:nvSpPr>
          <p:cNvPr id="7" name="Date Placeholder 6"/>
          <p:cNvSpPr>
            <a:spLocks noGrp="1"/>
          </p:cNvSpPr>
          <p:nvPr>
            <p:ph type="dt" sz="half" idx="10"/>
          </p:nvPr>
        </p:nvSpPr>
        <p:spPr/>
        <p:txBody>
          <a:bodyPr/>
          <a:lstStyle/>
          <a:p>
            <a:fld id="{DA405C78-6351-4F1F-A31B-38EFC54544FA}" type="datetime1">
              <a:rPr lang="en-GB" smtClean="0"/>
              <a:t>02/08/2018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3</a:t>
            </a:fld>
            <a:endParaRPr lang="en-GB" dirty="0"/>
          </a:p>
        </p:txBody>
      </p:sp>
      <p:pic>
        <p:nvPicPr>
          <p:cNvPr id="4" name="Content Placeholder 3">
            <a:extLst>
              <a:ext uri="{FF2B5EF4-FFF2-40B4-BE49-F238E27FC236}">
                <a16:creationId xmlns:a16="http://schemas.microsoft.com/office/drawing/2014/main" id="{FE9B07F2-BAD8-48DF-8BFC-A8506FA16D50}"/>
              </a:ext>
            </a:extLst>
          </p:cNvPr>
          <p:cNvPicPr>
            <a:picLocks noGrp="1" noChangeAspect="1"/>
          </p:cNvPicPr>
          <p:nvPr>
            <p:ph idx="1"/>
          </p:nvPr>
        </p:nvPicPr>
        <p:blipFill>
          <a:blip r:embed="rId2"/>
          <a:stretch>
            <a:fillRect/>
          </a:stretch>
        </p:blipFill>
        <p:spPr>
          <a:xfrm>
            <a:off x="179512" y="1340768"/>
            <a:ext cx="8856984" cy="5112568"/>
          </a:xfrm>
          <a:prstGeom prst="rect">
            <a:avLst/>
          </a:prstGeom>
        </p:spPr>
      </p:pic>
    </p:spTree>
    <p:extLst>
      <p:ext uri="{BB962C8B-B14F-4D97-AF65-F5344CB8AC3E}">
        <p14:creationId xmlns:p14="http://schemas.microsoft.com/office/powerpoint/2010/main" val="123221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2693"/>
            <a:ext cx="8856984" cy="1066130"/>
          </a:xfrm>
        </p:spPr>
        <p:txBody>
          <a:bodyPr>
            <a:noAutofit/>
          </a:bodyPr>
          <a:lstStyle/>
          <a:p>
            <a:r>
              <a:rPr lang="en-GB" sz="1800" dirty="0"/>
              <a:t>US 30yr yield quarterly : This “blow up” highlights 2 VERY nasty upside pierces which wont be eradicated unless we breach the highs, thus maintaining the YIELD LOWER call. I am hoping this is the extent of the rally and we head back toward the </a:t>
            </a:r>
            <a:r>
              <a:rPr lang="en-GB" sz="1800" dirty="0" err="1"/>
              <a:t>bollinger</a:t>
            </a:r>
            <a:r>
              <a:rPr lang="en-GB" sz="1800" dirty="0"/>
              <a:t> average 2.9340.</a:t>
            </a:r>
          </a:p>
        </p:txBody>
      </p:sp>
      <p:sp>
        <p:nvSpPr>
          <p:cNvPr id="7" name="Date Placeholder 6"/>
          <p:cNvSpPr>
            <a:spLocks noGrp="1"/>
          </p:cNvSpPr>
          <p:nvPr>
            <p:ph type="dt" sz="half" idx="10"/>
          </p:nvPr>
        </p:nvSpPr>
        <p:spPr/>
        <p:txBody>
          <a:bodyPr/>
          <a:lstStyle/>
          <a:p>
            <a:fld id="{DA405C78-6351-4F1F-A31B-38EFC54544FA}" type="datetime1">
              <a:rPr lang="en-GB" smtClean="0"/>
              <a:t>02/08/2018</a:t>
            </a:fld>
            <a:endParaRPr lang="en-GB" dirty="0"/>
          </a:p>
        </p:txBody>
      </p:sp>
      <p:sp>
        <p:nvSpPr>
          <p:cNvPr id="8" name="Slide Number Placeholder 7"/>
          <p:cNvSpPr>
            <a:spLocks noGrp="1"/>
          </p:cNvSpPr>
          <p:nvPr>
            <p:ph type="sldNum" sz="quarter" idx="12"/>
          </p:nvPr>
        </p:nvSpPr>
        <p:spPr/>
        <p:txBody>
          <a:bodyPr/>
          <a:lstStyle/>
          <a:p>
            <a:fld id="{592C0178-552E-4FDD-8F6C-86E7FB7443DD}" type="slidenum">
              <a:rPr lang="en-GB" smtClean="0"/>
              <a:t>4</a:t>
            </a:fld>
            <a:endParaRPr lang="en-GB" dirty="0"/>
          </a:p>
        </p:txBody>
      </p:sp>
      <p:pic>
        <p:nvPicPr>
          <p:cNvPr id="5" name="Content Placeholder 4">
            <a:extLst>
              <a:ext uri="{FF2B5EF4-FFF2-40B4-BE49-F238E27FC236}">
                <a16:creationId xmlns:a16="http://schemas.microsoft.com/office/drawing/2014/main" id="{E99B19F7-BAEC-49EC-90EB-4A936D76A188}"/>
              </a:ext>
            </a:extLst>
          </p:cNvPr>
          <p:cNvPicPr>
            <a:picLocks noGrp="1" noChangeAspect="1"/>
          </p:cNvPicPr>
          <p:nvPr>
            <p:ph idx="1"/>
          </p:nvPr>
        </p:nvPicPr>
        <p:blipFill>
          <a:blip r:embed="rId2"/>
          <a:stretch>
            <a:fillRect/>
          </a:stretch>
        </p:blipFill>
        <p:spPr>
          <a:xfrm>
            <a:off x="179512" y="1298824"/>
            <a:ext cx="8856984" cy="5154512"/>
          </a:xfrm>
          <a:prstGeom prst="rect">
            <a:avLst/>
          </a:prstGeom>
        </p:spPr>
      </p:pic>
    </p:spTree>
    <p:extLst>
      <p:ext uri="{BB962C8B-B14F-4D97-AF65-F5344CB8AC3E}">
        <p14:creationId xmlns:p14="http://schemas.microsoft.com/office/powerpoint/2010/main" val="235748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391"/>
            <a:ext cx="8856984" cy="1066130"/>
          </a:xfrm>
        </p:spPr>
        <p:txBody>
          <a:bodyPr>
            <a:noAutofit/>
          </a:bodyPr>
          <a:lstStyle/>
          <a:p>
            <a:r>
              <a:rPr lang="en-GB" sz="1800" dirty="0"/>
              <a:t>US 30yr yield weekly : Yesterdays HIGH needs to remain and we head LOWER in YIELD for the remainder of the week.</a:t>
            </a:r>
          </a:p>
        </p:txBody>
      </p:sp>
      <p:sp>
        <p:nvSpPr>
          <p:cNvPr id="6" name="Date Placeholder 5"/>
          <p:cNvSpPr>
            <a:spLocks noGrp="1"/>
          </p:cNvSpPr>
          <p:nvPr>
            <p:ph type="dt" sz="half" idx="10"/>
          </p:nvPr>
        </p:nvSpPr>
        <p:spPr/>
        <p:txBody>
          <a:bodyPr/>
          <a:lstStyle/>
          <a:p>
            <a:fld id="{74B0BCB9-2B4B-412F-B71B-C61438EF09F0}"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5</a:t>
            </a:fld>
            <a:endParaRPr lang="en-GB" dirty="0"/>
          </a:p>
        </p:txBody>
      </p:sp>
      <p:pic>
        <p:nvPicPr>
          <p:cNvPr id="4" name="Content Placeholder 3">
            <a:extLst>
              <a:ext uri="{FF2B5EF4-FFF2-40B4-BE49-F238E27FC236}">
                <a16:creationId xmlns:a16="http://schemas.microsoft.com/office/drawing/2014/main" id="{43BC1A9E-05AA-4108-B2AD-E0BF8EFB23A1}"/>
              </a:ext>
            </a:extLst>
          </p:cNvPr>
          <p:cNvPicPr>
            <a:picLocks noGrp="1" noChangeAspect="1"/>
          </p:cNvPicPr>
          <p:nvPr>
            <p:ph idx="1"/>
          </p:nvPr>
        </p:nvPicPr>
        <p:blipFill>
          <a:blip r:embed="rId2"/>
          <a:stretch>
            <a:fillRect/>
          </a:stretch>
        </p:blipFill>
        <p:spPr>
          <a:xfrm>
            <a:off x="107504" y="1322521"/>
            <a:ext cx="8928992" cy="5130815"/>
          </a:xfrm>
          <a:prstGeom prst="rect">
            <a:avLst/>
          </a:prstGeom>
        </p:spPr>
      </p:pic>
    </p:spTree>
    <p:extLst>
      <p:ext uri="{BB962C8B-B14F-4D97-AF65-F5344CB8AC3E}">
        <p14:creationId xmlns:p14="http://schemas.microsoft.com/office/powerpoint/2010/main" val="235603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391"/>
            <a:ext cx="8856984" cy="1066130"/>
          </a:xfrm>
        </p:spPr>
        <p:txBody>
          <a:bodyPr>
            <a:noAutofit/>
          </a:bodyPr>
          <a:lstStyle/>
          <a:p>
            <a:r>
              <a:rPr lang="en-GB" sz="1800" dirty="0"/>
              <a:t>US 30yr yield daily : The RSI is lofty again and providing yesterdays yield high remains we should head lower.</a:t>
            </a:r>
          </a:p>
        </p:txBody>
      </p:sp>
      <p:sp>
        <p:nvSpPr>
          <p:cNvPr id="6" name="Date Placeholder 5"/>
          <p:cNvSpPr>
            <a:spLocks noGrp="1"/>
          </p:cNvSpPr>
          <p:nvPr>
            <p:ph type="dt" sz="half" idx="10"/>
          </p:nvPr>
        </p:nvSpPr>
        <p:spPr/>
        <p:txBody>
          <a:bodyPr/>
          <a:lstStyle/>
          <a:p>
            <a:fld id="{74B0BCB9-2B4B-412F-B71B-C61438EF09F0}"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6</a:t>
            </a:fld>
            <a:endParaRPr lang="en-GB" dirty="0"/>
          </a:p>
        </p:txBody>
      </p:sp>
      <p:pic>
        <p:nvPicPr>
          <p:cNvPr id="5" name="Content Placeholder 4">
            <a:extLst>
              <a:ext uri="{FF2B5EF4-FFF2-40B4-BE49-F238E27FC236}">
                <a16:creationId xmlns:a16="http://schemas.microsoft.com/office/drawing/2014/main" id="{A2C43823-518C-4B56-8178-D789A7288750}"/>
              </a:ext>
            </a:extLst>
          </p:cNvPr>
          <p:cNvPicPr>
            <a:picLocks noGrp="1" noChangeAspect="1"/>
          </p:cNvPicPr>
          <p:nvPr>
            <p:ph idx="1"/>
          </p:nvPr>
        </p:nvPicPr>
        <p:blipFill>
          <a:blip r:embed="rId2"/>
          <a:stretch>
            <a:fillRect/>
          </a:stretch>
        </p:blipFill>
        <p:spPr>
          <a:xfrm>
            <a:off x="107504" y="1412776"/>
            <a:ext cx="8856984" cy="5040560"/>
          </a:xfrm>
          <a:prstGeom prst="rect">
            <a:avLst/>
          </a:prstGeom>
        </p:spPr>
      </p:pic>
    </p:spTree>
    <p:extLst>
      <p:ext uri="{BB962C8B-B14F-4D97-AF65-F5344CB8AC3E}">
        <p14:creationId xmlns:p14="http://schemas.microsoft.com/office/powerpoint/2010/main" val="380052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391"/>
            <a:ext cx="8856984" cy="1066130"/>
          </a:xfrm>
        </p:spPr>
        <p:txBody>
          <a:bodyPr>
            <a:noAutofit/>
          </a:bodyPr>
          <a:lstStyle/>
          <a:p>
            <a:r>
              <a:rPr lang="en-GB" sz="1800" dirty="0"/>
              <a:t>US 30yr futures daily : The dip has been significant SO hopefully this is the lowest we go. </a:t>
            </a:r>
            <a:br>
              <a:rPr lang="en-GB" sz="1800" dirty="0"/>
            </a:br>
            <a:r>
              <a:rPr lang="en-GB" sz="1800" dirty="0"/>
              <a:t>All stops on new longs sub the 142-00 level, ADD above the 50% ret 142-27 and 143-21.</a:t>
            </a:r>
          </a:p>
        </p:txBody>
      </p:sp>
      <p:sp>
        <p:nvSpPr>
          <p:cNvPr id="6" name="Date Placeholder 5"/>
          <p:cNvSpPr>
            <a:spLocks noGrp="1"/>
          </p:cNvSpPr>
          <p:nvPr>
            <p:ph type="dt" sz="half" idx="10"/>
          </p:nvPr>
        </p:nvSpPr>
        <p:spPr/>
        <p:txBody>
          <a:bodyPr/>
          <a:lstStyle/>
          <a:p>
            <a:fld id="{74B0BCB9-2B4B-412F-B71B-C61438EF09F0}"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7</a:t>
            </a:fld>
            <a:endParaRPr lang="en-GB" dirty="0"/>
          </a:p>
        </p:txBody>
      </p:sp>
      <p:pic>
        <p:nvPicPr>
          <p:cNvPr id="5" name="Content Placeholder 4">
            <a:extLst>
              <a:ext uri="{FF2B5EF4-FFF2-40B4-BE49-F238E27FC236}">
                <a16:creationId xmlns:a16="http://schemas.microsoft.com/office/drawing/2014/main" id="{9971766A-8857-4632-BBFD-7B07F5EFAF75}"/>
              </a:ext>
            </a:extLst>
          </p:cNvPr>
          <p:cNvPicPr>
            <a:picLocks noGrp="1" noChangeAspect="1"/>
          </p:cNvPicPr>
          <p:nvPr>
            <p:ph idx="1"/>
          </p:nvPr>
        </p:nvPicPr>
        <p:blipFill>
          <a:blip r:embed="rId2"/>
          <a:stretch>
            <a:fillRect/>
          </a:stretch>
        </p:blipFill>
        <p:spPr>
          <a:xfrm>
            <a:off x="179512" y="1322521"/>
            <a:ext cx="8784976" cy="5033829"/>
          </a:xfrm>
          <a:prstGeom prst="rect">
            <a:avLst/>
          </a:prstGeom>
        </p:spPr>
      </p:pic>
    </p:spTree>
    <p:extLst>
      <p:ext uri="{BB962C8B-B14F-4D97-AF65-F5344CB8AC3E}">
        <p14:creationId xmlns:p14="http://schemas.microsoft.com/office/powerpoint/2010/main" val="419232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The RSI dating back to 1984 is not going to go away, thus the BIAS still remains for lower yields. We NEED to get back below the moving average 2.8474.</a:t>
            </a:r>
          </a:p>
        </p:txBody>
      </p:sp>
      <p:sp>
        <p:nvSpPr>
          <p:cNvPr id="6" name="Date Placeholder 5"/>
          <p:cNvSpPr>
            <a:spLocks noGrp="1"/>
          </p:cNvSpPr>
          <p:nvPr>
            <p:ph type="dt" sz="half" idx="10"/>
          </p:nvPr>
        </p:nvSpPr>
        <p:spPr/>
        <p:txBody>
          <a:bodyPr/>
          <a:lstStyle/>
          <a:p>
            <a:fld id="{74B0BCB9-2B4B-412F-B71B-C61438EF09F0}"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8</a:t>
            </a:fld>
            <a:endParaRPr lang="en-GB" dirty="0"/>
          </a:p>
        </p:txBody>
      </p:sp>
      <p:pic>
        <p:nvPicPr>
          <p:cNvPr id="4" name="Content Placeholder 3">
            <a:extLst>
              <a:ext uri="{FF2B5EF4-FFF2-40B4-BE49-F238E27FC236}">
                <a16:creationId xmlns:a16="http://schemas.microsoft.com/office/drawing/2014/main" id="{45989D80-7E84-42A2-BB99-C1A65BEBF06A}"/>
              </a:ext>
            </a:extLst>
          </p:cNvPr>
          <p:cNvPicPr>
            <a:picLocks noGrp="1" noChangeAspect="1"/>
          </p:cNvPicPr>
          <p:nvPr>
            <p:ph idx="1"/>
          </p:nvPr>
        </p:nvPicPr>
        <p:blipFill>
          <a:blip r:embed="rId2"/>
          <a:stretch>
            <a:fillRect/>
          </a:stretch>
        </p:blipFill>
        <p:spPr>
          <a:xfrm>
            <a:off x="179512" y="1484784"/>
            <a:ext cx="8784976" cy="4968552"/>
          </a:xfrm>
          <a:prstGeom prst="rect">
            <a:avLst/>
          </a:prstGeom>
        </p:spPr>
      </p:pic>
    </p:spTree>
    <p:extLst>
      <p:ext uri="{BB962C8B-B14F-4D97-AF65-F5344CB8AC3E}">
        <p14:creationId xmlns:p14="http://schemas.microsoft.com/office/powerpoint/2010/main" val="183264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066130"/>
          </a:xfrm>
        </p:spPr>
        <p:txBody>
          <a:bodyPr>
            <a:noAutofit/>
          </a:bodyPr>
          <a:lstStyle/>
          <a:p>
            <a:r>
              <a:rPr lang="en-GB" sz="1800" dirty="0"/>
              <a:t>US 10yr yield quarterly : Could this be the PERFECT failure? We NEED to get BACK BELOW the 38.2% ret 2.8474. Another chart where if HISTORY REPEATS ITSELF, yields will be significantly lower.</a:t>
            </a:r>
          </a:p>
        </p:txBody>
      </p:sp>
      <p:sp>
        <p:nvSpPr>
          <p:cNvPr id="6" name="Date Placeholder 5"/>
          <p:cNvSpPr>
            <a:spLocks noGrp="1"/>
          </p:cNvSpPr>
          <p:nvPr>
            <p:ph type="dt" sz="half" idx="10"/>
          </p:nvPr>
        </p:nvSpPr>
        <p:spPr/>
        <p:txBody>
          <a:bodyPr/>
          <a:lstStyle/>
          <a:p>
            <a:fld id="{74B0BCB9-2B4B-412F-B71B-C61438EF09F0}" type="datetime1">
              <a:rPr lang="en-GB" smtClean="0"/>
              <a:t>02/08/2018</a:t>
            </a:fld>
            <a:endParaRPr lang="en-GB" dirty="0"/>
          </a:p>
        </p:txBody>
      </p:sp>
      <p:sp>
        <p:nvSpPr>
          <p:cNvPr id="7" name="Slide Number Placeholder 6"/>
          <p:cNvSpPr>
            <a:spLocks noGrp="1"/>
          </p:cNvSpPr>
          <p:nvPr>
            <p:ph type="sldNum" sz="quarter" idx="12"/>
          </p:nvPr>
        </p:nvSpPr>
        <p:spPr/>
        <p:txBody>
          <a:bodyPr/>
          <a:lstStyle/>
          <a:p>
            <a:fld id="{592C0178-552E-4FDD-8F6C-86E7FB7443DD}" type="slidenum">
              <a:rPr lang="en-GB" smtClean="0"/>
              <a:t>9</a:t>
            </a:fld>
            <a:endParaRPr lang="en-GB" dirty="0"/>
          </a:p>
        </p:txBody>
      </p:sp>
      <p:pic>
        <p:nvPicPr>
          <p:cNvPr id="4" name="Content Placeholder 3">
            <a:extLst>
              <a:ext uri="{FF2B5EF4-FFF2-40B4-BE49-F238E27FC236}">
                <a16:creationId xmlns:a16="http://schemas.microsoft.com/office/drawing/2014/main" id="{9414F5E9-9088-41AC-8423-7FD4B3BEA97F}"/>
              </a:ext>
            </a:extLst>
          </p:cNvPr>
          <p:cNvPicPr>
            <a:picLocks noGrp="1" noChangeAspect="1"/>
          </p:cNvPicPr>
          <p:nvPr>
            <p:ph idx="1"/>
          </p:nvPr>
        </p:nvPicPr>
        <p:blipFill>
          <a:blip r:embed="rId2"/>
          <a:stretch>
            <a:fillRect/>
          </a:stretch>
        </p:blipFill>
        <p:spPr>
          <a:xfrm>
            <a:off x="107504" y="1340768"/>
            <a:ext cx="8856984" cy="5112568"/>
          </a:xfrm>
          <a:prstGeom prst="rect">
            <a:avLst/>
          </a:prstGeom>
        </p:spPr>
      </p:pic>
    </p:spTree>
    <p:extLst>
      <p:ext uri="{BB962C8B-B14F-4D97-AF65-F5344CB8AC3E}">
        <p14:creationId xmlns:p14="http://schemas.microsoft.com/office/powerpoint/2010/main" val="2093149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46086</TotalTime>
  <Words>994</Words>
  <Application>Microsoft Office PowerPoint</Application>
  <PresentationFormat>On-screen Show (4:3)</PresentationFormat>
  <Paragraphs>98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US 30yr yield quarterly : We have previously breached last months low so waiting for the inevitable STALL. The trend line is much closer now at 2.7025.</vt:lpstr>
      <vt:lpstr>US 30yr yield quarterly : HISTORY IS ABOUT TO REPEAT ITSELF? ON ALL previous occasions yields have dropped and especially associated with DOUBLE UPSIDE PIERCES, as NOW! Any move sub the bollinger average 2.9246 will be very very negative.</vt:lpstr>
      <vt:lpstr>US 30yr yield quarterly : This “blow up” highlights 2 VERY nasty upside pierces which wont be eradicated unless we breach the highs, thus maintaining the YIELD LOWER call. I am hoping this is the extent of the rally and we head back toward the bollinger average 2.9340.</vt:lpstr>
      <vt:lpstr>US 30yr yield weekly : Yesterdays HIGH needs to remain and we head LOWER in YIELD for the remainder of the week.</vt:lpstr>
      <vt:lpstr>US 30yr yield daily : The RSI is lofty again and providing yesterdays yield high remains we should head lower.</vt:lpstr>
      <vt:lpstr>US 30yr futures daily : The dip has been significant SO hopefully this is the lowest we go.  All stops on new longs sub the 142-00 level, ADD above the 50% ret 142-27 and 143-21.</vt:lpstr>
      <vt:lpstr>US 10yr yield quarterly : The RSI dating back to 1984 is not going to go away, thus the BIAS still remains for lower yields. We NEED to get back below the moving average 2.8474.</vt:lpstr>
      <vt:lpstr>US 10yr yield quarterly : Could this be the PERFECT failure? We NEED to get BACK BELOW the 38.2% ret 2.8474. Another chart where if HISTORY REPEATS ITSELF, yields will be significantly lower.</vt:lpstr>
      <vt:lpstr>US 10yr monthly : The UPSIDE pierce remains AS does the recent HIGH. This is still a lower yield chart.</vt:lpstr>
      <vt:lpstr>US 10yr daily futures : We have dropped back to sizeable support at t he 61.8% ret 119-04+ whilst creating 2 downside pierces. We should rally from here and place stops sub 119-00.</vt:lpstr>
      <vt:lpstr>US 5yr quarterly : To many, this remains a positive chart i.e. above the moving average and trendline BUT the RSI will not diminish given it is of 1982 proportions. Also once we fail the moving average 2.1412, there are numerous example of what has happened before.</vt:lpstr>
      <vt:lpstr>US 5yr monthly : We continue to TEASE around the LONGTERM trend channel (2.7847), the RSI has A LOT of unwind potential. Key break would be SUB the MOVING AVERAGE 2.4914.</vt:lpstr>
      <vt:lpstr>US 5yr monthly :  Another perfect formation looming, we are teasing the trend channel with significant room to head lower. Sub the moving average 2.4985 will help, ALOT.  The RSI is not going to go away.</vt:lpstr>
      <vt:lpstr>US 5yr weekly : We continue to fail the 50% ret 2.8846, targeting the 38.2% ret 2.330. </vt:lpstr>
      <vt:lpstr>US 5yr futures daily  : We have held the 76.4%ret 112-30 and ideally close the week above the 61.8% ret 113-07+.</vt:lpstr>
      <vt:lpstr>US 2yr monthly : The RSI speaks for itself and providing we remain sub the 50% ret 2.7091 then the TRADE ideas on the opening  page will work. </vt:lpstr>
      <vt:lpstr>Generic German 10yr quarterly : We now have 2 SOLID UPSIDE PIRECES that are etched in history, this will form an explosive bearish tone for yields. Whilst teasing the multi year channel this is forming a very nice-tidy chart. COULD it be as simple as this?!</vt:lpstr>
      <vt:lpstr>Generic German yield daily : This is the first of a few 100 day moving averages that have come in to play. A close sub the 38.2% ret  0.421 will  be a BIG signal. </vt:lpstr>
      <vt:lpstr>Bund futures daily : We have a LOW RSI and ideally close above the 38.2% ret 161.60.</vt:lpstr>
      <vt:lpstr>UK 10yr monthly : We are just above the 2008 trendline 1.316 and yields should STILL head lower. </vt:lpstr>
      <vt:lpstr>UK 10yr yield daily : We have failed the resistance at 1.398 38.2% ret and it is KEY to head lower from there, ideally back below the 50% ret 1.307. The RSI is now high.</vt:lpstr>
      <vt:lpstr>Gilt futures daily : We dipped back to the 100 day moving average 121.99 and the RSI is dislocated.</vt:lpstr>
      <vt:lpstr>DBR 46 daily : Another 100 day moving average hit, also aligned with the 50% ret 133.801.</vt:lpstr>
      <vt:lpstr>Italian generic 10yr daily : The next step here is very crucial, do we rebound off the 50% ret 2.946 or PASS through it. I think the later if the EURO breaks 1.1509. </vt:lpstr>
      <vt:lpstr>Portugal 27’s : A very sideways market but still holding.</vt:lpstr>
      <vt:lpstr>**Croatia  28’ daily : The RSI is now VERY low but we have dipped below the  200% ret 106.088. We should HOLD here given the RSI.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Williams</dc:creator>
  <cp:lastModifiedBy>Chris Williams</cp:lastModifiedBy>
  <cp:revision>798</cp:revision>
  <cp:lastPrinted>2018-04-24T15:43:24Z</cp:lastPrinted>
  <dcterms:created xsi:type="dcterms:W3CDTF">2017-12-19T13:52:01Z</dcterms:created>
  <dcterms:modified xsi:type="dcterms:W3CDTF">2018-08-02T13:22:09Z</dcterms:modified>
</cp:coreProperties>
</file>