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67" r:id="rId3"/>
    <p:sldId id="413" r:id="rId4"/>
    <p:sldId id="258" r:id="rId5"/>
    <p:sldId id="260" r:id="rId6"/>
    <p:sldId id="368" r:id="rId7"/>
    <p:sldId id="265" r:id="rId8"/>
    <p:sldId id="267" r:id="rId9"/>
    <p:sldId id="269" r:id="rId10"/>
    <p:sldId id="271" r:id="rId11"/>
    <p:sldId id="384" r:id="rId12"/>
    <p:sldId id="371" r:id="rId13"/>
    <p:sldId id="418" r:id="rId14"/>
    <p:sldId id="279" r:id="rId15"/>
    <p:sldId id="294" r:id="rId16"/>
    <p:sldId id="386" r:id="rId17"/>
    <p:sldId id="387" r:id="rId18"/>
    <p:sldId id="373" r:id="rId19"/>
    <p:sldId id="262" r:id="rId20"/>
    <p:sldId id="421" r:id="rId21"/>
    <p:sldId id="376" r:id="rId22"/>
    <p:sldId id="296" r:id="rId23"/>
    <p:sldId id="379" r:id="rId24"/>
    <p:sldId id="380" r:id="rId25"/>
    <p:sldId id="291" r:id="rId26"/>
    <p:sldId id="404" r:id="rId27"/>
    <p:sldId id="393" r:id="rId28"/>
    <p:sldId id="334" r:id="rId29"/>
    <p:sldId id="420" r:id="rId30"/>
    <p:sldId id="348" r:id="rId31"/>
    <p:sldId id="261" r:id="rId32"/>
    <p:sldId id="417" r:id="rId33"/>
    <p:sldId id="264" r:id="rId34"/>
    <p:sldId id="314" r:id="rId35"/>
    <p:sldId id="277" r:id="rId36"/>
    <p:sldId id="278" r:id="rId37"/>
    <p:sldId id="405" r:id="rId38"/>
    <p:sldId id="356" r:id="rId39"/>
    <p:sldId id="354" r:id="rId40"/>
    <p:sldId id="353" r:id="rId41"/>
    <p:sldId id="360" r:id="rId42"/>
    <p:sldId id="357" r:id="rId43"/>
    <p:sldId id="364" r:id="rId44"/>
    <p:sldId id="363" r:id="rId45"/>
    <p:sldId id="366" r:id="rId46"/>
    <p:sldId id="412" r:id="rId47"/>
    <p:sldId id="419" r:id="rId48"/>
    <p:sldId id="287"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258" autoAdjust="0"/>
  </p:normalViewPr>
  <p:slideViewPr>
    <p:cSldViewPr>
      <p:cViewPr varScale="1">
        <p:scale>
          <a:sx n="114" d="100"/>
          <a:sy n="114" d="100"/>
        </p:scale>
        <p:origin x="156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7676945-C3C9-41D2-AD3C-EACFDB4A99F5}" type="datetimeFigureOut">
              <a:rPr lang="en-GB" smtClean="0"/>
              <a:t>07/12/2018</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2287829-8AEF-4590-9DC8-E60A0F980B6D}" type="slidenum">
              <a:rPr lang="en-GB" smtClean="0"/>
              <a:t>‹#›</a:t>
            </a:fld>
            <a:endParaRPr lang="en-GB" dirty="0"/>
          </a:p>
        </p:txBody>
      </p:sp>
    </p:spTree>
    <p:extLst>
      <p:ext uri="{BB962C8B-B14F-4D97-AF65-F5344CB8AC3E}">
        <p14:creationId xmlns:p14="http://schemas.microsoft.com/office/powerpoint/2010/main" val="14734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A0E9-5D79-48C0-9B5F-C5851330EE4D}" type="slidenum">
              <a:rPr lang="en-US" smtClean="0"/>
              <a:t>9</a:t>
            </a:fld>
            <a:endParaRPr lang="en-US" dirty="0"/>
          </a:p>
        </p:txBody>
      </p:sp>
    </p:spTree>
    <p:extLst>
      <p:ext uri="{BB962C8B-B14F-4D97-AF65-F5344CB8AC3E}">
        <p14:creationId xmlns:p14="http://schemas.microsoft.com/office/powerpoint/2010/main" val="307812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8D3FDE-8A38-451A-B6DF-B38929CD9BAD}" type="slidenum">
              <a:rPr lang="en-GB" smtClean="0"/>
              <a:t>18</a:t>
            </a:fld>
            <a:endParaRPr lang="en-GB" dirty="0"/>
          </a:p>
        </p:txBody>
      </p:sp>
    </p:spTree>
    <p:extLst>
      <p:ext uri="{BB962C8B-B14F-4D97-AF65-F5344CB8AC3E}">
        <p14:creationId xmlns:p14="http://schemas.microsoft.com/office/powerpoint/2010/main" val="107213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8D3FDE-8A38-451A-B6DF-B38929CD9BAD}" type="slidenum">
              <a:rPr lang="en-GB" smtClean="0"/>
              <a:t>23</a:t>
            </a:fld>
            <a:endParaRPr lang="en-GB" dirty="0"/>
          </a:p>
        </p:txBody>
      </p:sp>
    </p:spTree>
    <p:extLst>
      <p:ext uri="{BB962C8B-B14F-4D97-AF65-F5344CB8AC3E}">
        <p14:creationId xmlns:p14="http://schemas.microsoft.com/office/powerpoint/2010/main" val="393119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259846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68092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1525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3836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9979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167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3455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5109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9012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309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6163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D20DD-3238-4188-87E0-0112E8D419C2}" type="datetimeFigureOut">
              <a:rPr lang="en-US" smtClean="0"/>
              <a:t>12/7/2018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A1E4-B8DE-48F0-B01F-77C4000C5732}" type="slidenum">
              <a:rPr lang="en-US" smtClean="0"/>
              <a:t>‹#›</a:t>
            </a:fld>
            <a:endParaRPr lang="en-US" dirty="0"/>
          </a:p>
        </p:txBody>
      </p:sp>
    </p:spTree>
    <p:extLst>
      <p:ext uri="{BB962C8B-B14F-4D97-AF65-F5344CB8AC3E}">
        <p14:creationId xmlns:p14="http://schemas.microsoft.com/office/powerpoint/2010/main" val="2544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19" y="189000"/>
            <a:ext cx="714761"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9592" y="183140"/>
            <a:ext cx="7920880" cy="5909310"/>
          </a:xfrm>
          <a:prstGeom prst="rect">
            <a:avLst/>
          </a:prstGeom>
          <a:solidFill>
            <a:schemeClr val="bg1"/>
          </a:solidFill>
          <a:ln>
            <a:solidFill>
              <a:schemeClr val="tx1"/>
            </a:solidFill>
          </a:ln>
        </p:spPr>
        <p:txBody>
          <a:bodyPr wrap="square" rtlCol="0">
            <a:spAutoFit/>
          </a:bodyPr>
          <a:lstStyle/>
          <a:p>
            <a:pPr lvl="0" algn="just"/>
            <a:r>
              <a:rPr lang="en-GB" sz="1400" b="1" dirty="0">
                <a:solidFill>
                  <a:srgbClr val="00B0F0"/>
                </a:solidFill>
                <a:latin typeface="+mj-lt"/>
              </a:rPr>
              <a:t>MULTI ASSET UPDATE : PRE NON FARM The big movers have been stocks and bonds with significantly  more room to “GO” on both. The only issue ahead of NON FARM is the oversold nature of the DAILY YIELD RSI’s.</a:t>
            </a:r>
          </a:p>
          <a:p>
            <a:pPr lvl="0" algn="just"/>
            <a:endParaRPr lang="en-GB" sz="1400" b="1" dirty="0">
              <a:solidFill>
                <a:srgbClr val="00B0F0"/>
              </a:solidFill>
              <a:latin typeface="+mj-lt"/>
            </a:endParaRPr>
          </a:p>
          <a:p>
            <a:pPr lvl="0" algn="just"/>
            <a:r>
              <a:rPr lang="en-GB" sz="1400" b="1" dirty="0">
                <a:solidFill>
                  <a:srgbClr val="00B0F0"/>
                </a:solidFill>
              </a:rPr>
              <a:t>The </a:t>
            </a:r>
            <a:r>
              <a:rPr lang="en-GB" sz="1400" b="1" dirty="0">
                <a:solidFill>
                  <a:srgbClr val="FF0000"/>
                </a:solidFill>
              </a:rPr>
              <a:t>EURO</a:t>
            </a:r>
            <a:r>
              <a:rPr lang="en-GB" sz="1400" b="1" dirty="0">
                <a:solidFill>
                  <a:srgbClr val="00B0F0"/>
                </a:solidFill>
              </a:rPr>
              <a:t> continues to remain heavy and sub 1.1500 furthers the negative outlook. </a:t>
            </a:r>
          </a:p>
          <a:p>
            <a:pPr lvl="0" algn="just"/>
            <a:r>
              <a:rPr lang="en-GB" sz="1400" b="1" dirty="0">
                <a:solidFill>
                  <a:srgbClr val="FF0000"/>
                </a:solidFill>
              </a:rPr>
              <a:t>**Trade idea BUY Euro Dec 11100.00 puts @15 ticks, and ADD below 1.1301 NOW 0.5.</a:t>
            </a:r>
          </a:p>
          <a:p>
            <a:pPr lvl="0" algn="just"/>
            <a:endParaRPr lang="en-GB" sz="1400" b="1" dirty="0">
              <a:solidFill>
                <a:srgbClr val="00B0F0"/>
              </a:solidFill>
            </a:endParaRPr>
          </a:p>
          <a:p>
            <a:pPr lvl="0" algn="just"/>
            <a:r>
              <a:rPr lang="en-GB" sz="1400" b="1" dirty="0">
                <a:solidFill>
                  <a:srgbClr val="FF0000"/>
                </a:solidFill>
                <a:latin typeface="+mj-lt"/>
              </a:rPr>
              <a:t>EM BONDS </a:t>
            </a:r>
            <a:r>
              <a:rPr lang="en-GB" sz="1400" b="1" dirty="0">
                <a:solidFill>
                  <a:srgbClr val="00B0F0"/>
                </a:solidFill>
                <a:latin typeface="+mj-lt"/>
              </a:rPr>
              <a:t>continue to do well and many USD crosses well on the way to major drops. </a:t>
            </a:r>
            <a:r>
              <a:rPr lang="en-GB" sz="1400" b="1" dirty="0">
                <a:solidFill>
                  <a:srgbClr val="FF0000"/>
                </a:solidFill>
                <a:latin typeface="+mj-lt"/>
              </a:rPr>
              <a:t>The USD INR short is starting to develop as a sizeable top has been confirmed. </a:t>
            </a:r>
            <a:r>
              <a:rPr lang="en-GB" sz="1400" b="1" dirty="0">
                <a:solidFill>
                  <a:srgbClr val="00B0F0"/>
                </a:solidFill>
                <a:latin typeface="+mj-lt"/>
              </a:rPr>
              <a:t>USD TRY and USD ZAR about to stretch their legs.</a:t>
            </a:r>
          </a:p>
          <a:p>
            <a:pPr lvl="0" algn="just"/>
            <a:r>
              <a:rPr lang="en-GB" sz="1400" b="1" dirty="0">
                <a:solidFill>
                  <a:srgbClr val="00B0F0"/>
                </a:solidFill>
                <a:latin typeface="+mj-lt"/>
              </a:rPr>
              <a:t> </a:t>
            </a:r>
          </a:p>
          <a:p>
            <a:pPr lvl="0" algn="just"/>
            <a:r>
              <a:rPr lang="en-GB" sz="1400" b="1" dirty="0">
                <a:solidFill>
                  <a:srgbClr val="FF0000"/>
                </a:solidFill>
                <a:latin typeface="+mj-lt"/>
              </a:rPr>
              <a:t>EQUITIES</a:t>
            </a:r>
            <a:r>
              <a:rPr lang="en-GB" sz="1400" b="1" dirty="0">
                <a:solidFill>
                  <a:srgbClr val="00B0F0"/>
                </a:solidFill>
                <a:latin typeface="+mj-lt"/>
              </a:rPr>
              <a:t> </a:t>
            </a:r>
          </a:p>
          <a:p>
            <a:pPr lvl="0" algn="just"/>
            <a:r>
              <a:rPr lang="en-GB" sz="1400" b="1" dirty="0">
                <a:solidFill>
                  <a:srgbClr val="00B0F0"/>
                </a:solidFill>
                <a:latin typeface="+mj-lt"/>
              </a:rPr>
              <a:t>These have worryingly broken many MAJOR levels and the US is close to COMPLETE reversal confirmation.</a:t>
            </a:r>
          </a:p>
          <a:p>
            <a:pPr lvl="0" algn="just"/>
            <a:r>
              <a:rPr lang="en-GB" sz="1400" b="1" dirty="0">
                <a:solidFill>
                  <a:srgbClr val="FF0000"/>
                </a:solidFill>
              </a:rPr>
              <a:t>**Trade idea BUY DAX DEC 11300-11200 put spread 33.0 ticks and ADD sub 11400. NOW 75.5**</a:t>
            </a:r>
          </a:p>
          <a:p>
            <a:pPr lvl="0" algn="just"/>
            <a:endParaRPr lang="en-GB" sz="1400" b="1" dirty="0">
              <a:solidFill>
                <a:srgbClr val="00B0F0"/>
              </a:solidFill>
            </a:endParaRPr>
          </a:p>
          <a:p>
            <a:pPr lvl="0" algn="just"/>
            <a:r>
              <a:rPr lang="en-GB" sz="1400" b="1" dirty="0">
                <a:solidFill>
                  <a:srgbClr val="FF0000"/>
                </a:solidFill>
              </a:rPr>
              <a:t>CORE BONDS </a:t>
            </a:r>
            <a:r>
              <a:rPr lang="en-GB" sz="1400" b="1" dirty="0">
                <a:solidFill>
                  <a:srgbClr val="00B0F0"/>
                </a:solidFill>
              </a:rPr>
              <a:t>: Bonds are now back in the limelight given the MONTHLY REVERSAL. All longer duration charts have many RSI’s at 1984, 1982 extremes. We just need to eradicate some of the DAILY RSI dislocations!</a:t>
            </a:r>
          </a:p>
          <a:p>
            <a:pPr lvl="0" algn="just"/>
            <a:endParaRPr lang="en-GB" sz="1400" b="1" dirty="0">
              <a:solidFill>
                <a:srgbClr val="00B0F0"/>
              </a:solidFill>
            </a:endParaRPr>
          </a:p>
          <a:p>
            <a:pPr lvl="0" algn="just"/>
            <a:r>
              <a:rPr lang="en-GB" sz="1400" b="1" dirty="0">
                <a:solidFill>
                  <a:srgbClr val="FF0000"/>
                </a:solidFill>
              </a:rPr>
              <a:t>US CURVES </a:t>
            </a:r>
            <a:r>
              <a:rPr lang="en-GB" sz="1400" b="1" dirty="0">
                <a:solidFill>
                  <a:srgbClr val="00B0F0"/>
                </a:solidFill>
              </a:rPr>
              <a:t>continue to steepen in the back end and show little signs of giving up the BULL STEEPENER bias, that said this whole yield-curve directional view NEEDS discussion. The STEEPENING continues. </a:t>
            </a:r>
          </a:p>
          <a:p>
            <a:pPr lvl="0" algn="just"/>
            <a:r>
              <a:rPr lang="en-GB" b="1" dirty="0">
                <a:solidFill>
                  <a:srgbClr val="00B0F0"/>
                </a:solidFill>
              </a:rPr>
              <a:t>Positions : </a:t>
            </a:r>
          </a:p>
          <a:p>
            <a:pPr lvl="0" algn="just"/>
            <a:r>
              <a:rPr lang="en-GB" b="1" dirty="0">
                <a:solidFill>
                  <a:srgbClr val="FF0000"/>
                </a:solidFill>
              </a:rPr>
              <a:t>**Buy US   2-30 entry 36.418 now 39.196**</a:t>
            </a:r>
            <a:endParaRPr lang="en-GB" b="1" dirty="0">
              <a:solidFill>
                <a:srgbClr val="00B0F0"/>
              </a:solidFill>
            </a:endParaRPr>
          </a:p>
          <a:p>
            <a:pPr lvl="0" algn="just"/>
            <a:r>
              <a:rPr lang="en-GB" b="1" dirty="0">
                <a:solidFill>
                  <a:srgbClr val="FF0000"/>
                </a:solidFill>
              </a:rPr>
              <a:t>**Buy US 10-30 entry 14.426 now 26.050**</a:t>
            </a:r>
            <a:endParaRPr lang="en-GB" sz="1400" b="1" dirty="0">
              <a:solidFill>
                <a:srgbClr val="00B0F0"/>
              </a:solidFill>
            </a:endParaRPr>
          </a:p>
          <a:p>
            <a:pPr lvl="0" algn="just"/>
            <a:endParaRPr lang="en-GB" sz="1600" b="1" dirty="0">
              <a:solidFill>
                <a:srgbClr val="00B0F0"/>
              </a:solidFill>
            </a:endParaRPr>
          </a:p>
        </p:txBody>
      </p:sp>
      <p:sp>
        <p:nvSpPr>
          <p:cNvPr id="2" name="Date Placeholder 1"/>
          <p:cNvSpPr>
            <a:spLocks noGrp="1"/>
          </p:cNvSpPr>
          <p:nvPr>
            <p:ph type="dt" sz="half" idx="10"/>
          </p:nvPr>
        </p:nvSpPr>
        <p:spPr/>
        <p:txBody>
          <a:bodyPr/>
          <a:lstStyle/>
          <a:p>
            <a:fld id="{570D439F-DFAE-458F-997B-3365A0098FAC}" type="datetime1">
              <a:rPr lang="en-GB" smtClean="0"/>
              <a:t>07/12/2018</a:t>
            </a:fld>
            <a:endParaRPr lang="en-GB" dirty="0"/>
          </a:p>
        </p:txBody>
      </p:sp>
      <p:sp>
        <p:nvSpPr>
          <p:cNvPr id="3" name="Slide Number Placeholder 2"/>
          <p:cNvSpPr>
            <a:spLocks noGrp="1"/>
          </p:cNvSpPr>
          <p:nvPr>
            <p:ph type="sldNum" sz="quarter" idx="12"/>
          </p:nvPr>
        </p:nvSpPr>
        <p:spPr/>
        <p:txBody>
          <a:bodyPr/>
          <a:lstStyle/>
          <a:p>
            <a:fld id="{592C0178-552E-4FDD-8F6C-86E7FB7443DD}" type="slidenum">
              <a:rPr lang="en-GB" smtClean="0"/>
              <a:t>1</a:t>
            </a:fld>
            <a:endParaRPr lang="en-GB" dirty="0"/>
          </a:p>
        </p:txBody>
      </p:sp>
    </p:spTree>
    <p:extLst>
      <p:ext uri="{BB962C8B-B14F-4D97-AF65-F5344CB8AC3E}">
        <p14:creationId xmlns:p14="http://schemas.microsoft.com/office/powerpoint/2010/main" val="152185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USD CAD weekly : This has trodden water for some time above the 1.2910 moving average and now has free UPSIDE AIR. A breach of the 23.6% ret 1.3451 will trigger bigger stops.</a:t>
            </a:r>
          </a:p>
        </p:txBody>
      </p:sp>
      <p:sp>
        <p:nvSpPr>
          <p:cNvPr id="6" name="Date Placeholder 5"/>
          <p:cNvSpPr>
            <a:spLocks noGrp="1"/>
          </p:cNvSpPr>
          <p:nvPr>
            <p:ph type="dt" sz="half" idx="10"/>
          </p:nvPr>
        </p:nvSpPr>
        <p:spPr/>
        <p:txBody>
          <a:bodyPr/>
          <a:lstStyle/>
          <a:p>
            <a:fld id="{77D96196-6957-4E10-8F1D-A330AC33938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10</a:t>
            </a:fld>
            <a:endParaRPr lang="en-GB" dirty="0"/>
          </a:p>
        </p:txBody>
      </p:sp>
      <p:pic>
        <p:nvPicPr>
          <p:cNvPr id="5" name="Content Placeholder 4">
            <a:extLst>
              <a:ext uri="{FF2B5EF4-FFF2-40B4-BE49-F238E27FC236}">
                <a16:creationId xmlns:a16="http://schemas.microsoft.com/office/drawing/2014/main" id="{57C6E36B-4C77-4B76-BB46-CFF63BF407C4}"/>
              </a:ext>
            </a:extLst>
          </p:cNvPr>
          <p:cNvPicPr>
            <a:picLocks noGrp="1" noChangeAspect="1"/>
          </p:cNvPicPr>
          <p:nvPr>
            <p:ph idx="1"/>
          </p:nvPr>
        </p:nvPicPr>
        <p:blipFill>
          <a:blip r:embed="rId2"/>
          <a:stretch>
            <a:fillRect/>
          </a:stretch>
        </p:blipFill>
        <p:spPr>
          <a:xfrm>
            <a:off x="179512" y="1417638"/>
            <a:ext cx="8784976" cy="4938711"/>
          </a:xfrm>
          <a:prstGeom prst="rect">
            <a:avLst/>
          </a:prstGeom>
        </p:spPr>
      </p:pic>
    </p:spTree>
    <p:extLst>
      <p:ext uri="{BB962C8B-B14F-4D97-AF65-F5344CB8AC3E}">
        <p14:creationId xmlns:p14="http://schemas.microsoft.com/office/powerpoint/2010/main" val="91527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600" b="1" dirty="0">
                <a:solidFill>
                  <a:srgbClr val="00B0F0"/>
                </a:solidFill>
              </a:rPr>
              <a:t>USD EM</a:t>
            </a:r>
            <a:br>
              <a:rPr lang="en-GB" sz="1600" b="1" dirty="0">
                <a:solidFill>
                  <a:srgbClr val="00B0F0"/>
                </a:solidFill>
              </a:rPr>
            </a:br>
            <a:r>
              <a:rPr lang="en-GB" sz="1600" b="1" dirty="0">
                <a:solidFill>
                  <a:srgbClr val="00B0F0"/>
                </a:solidFill>
              </a:rPr>
              <a:t>SOME GREAT DISLOCATION OPPORTUNITIES </a:t>
            </a:r>
          </a:p>
        </p:txBody>
      </p:sp>
      <p:sp>
        <p:nvSpPr>
          <p:cNvPr id="6" name="Date Placeholder 5"/>
          <p:cNvSpPr>
            <a:spLocks noGrp="1"/>
          </p:cNvSpPr>
          <p:nvPr>
            <p:ph type="dt" sz="half" idx="10"/>
          </p:nvPr>
        </p:nvSpPr>
        <p:spPr/>
        <p:txBody>
          <a:bodyPr/>
          <a:lstStyle/>
          <a:p>
            <a:fld id="{77D96196-6957-4E10-8F1D-A330AC33938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11</a:t>
            </a:fld>
            <a:endParaRPr lang="en-GB" dirty="0"/>
          </a:p>
        </p:txBody>
      </p:sp>
      <p:sp>
        <p:nvSpPr>
          <p:cNvPr id="3" name="Content Placeholder 2">
            <a:extLst>
              <a:ext uri="{FF2B5EF4-FFF2-40B4-BE49-F238E27FC236}">
                <a16:creationId xmlns:a16="http://schemas.microsoft.com/office/drawing/2014/main" id="{3A756143-798F-4409-9F4F-F6336381422F}"/>
              </a:ext>
            </a:extLst>
          </p:cNvPr>
          <p:cNvSpPr>
            <a:spLocks noGrp="1"/>
          </p:cNvSpPr>
          <p:nvPr>
            <p:ph idx="1"/>
          </p:nvPr>
        </p:nvSpPr>
        <p:spPr/>
        <p:txBody>
          <a:bodyPr>
            <a:normAutofit/>
          </a:bodyPr>
          <a:lstStyle/>
          <a:p>
            <a:r>
              <a:rPr lang="en-GB" sz="1600" b="1" dirty="0">
                <a:solidFill>
                  <a:srgbClr val="00B0F0"/>
                </a:solidFill>
              </a:rPr>
              <a:t>The EM space has been sideways of late but looks ready to reignite its strength this week with MANY back near the lows. REAL MONEY owns EM and should be adding.</a:t>
            </a:r>
          </a:p>
          <a:p>
            <a:endParaRPr lang="en-GB" sz="1600" b="1" dirty="0">
              <a:solidFill>
                <a:srgbClr val="00B0F0"/>
              </a:solidFill>
            </a:endParaRPr>
          </a:p>
          <a:p>
            <a:pPr marL="0" indent="0">
              <a:buNone/>
            </a:pPr>
            <a:endParaRPr lang="en-GB" sz="1600" b="1" dirty="0">
              <a:solidFill>
                <a:srgbClr val="00B0F0"/>
              </a:solidFill>
            </a:endParaRPr>
          </a:p>
          <a:p>
            <a:r>
              <a:rPr lang="en-GB" sz="1600" b="1" dirty="0">
                <a:solidFill>
                  <a:srgbClr val="00B0F0"/>
                </a:solidFill>
              </a:rPr>
              <a:t>USDMXN looks to be failing again. </a:t>
            </a:r>
          </a:p>
          <a:p>
            <a:endParaRPr lang="en-GB" sz="1600" b="1" dirty="0">
              <a:solidFill>
                <a:srgbClr val="00B0F0"/>
              </a:solidFill>
            </a:endParaRPr>
          </a:p>
          <a:p>
            <a:r>
              <a:rPr lang="en-GB" sz="1600" b="1" dirty="0">
                <a:solidFill>
                  <a:srgbClr val="00B0F0"/>
                </a:solidFill>
              </a:rPr>
              <a:t>USD TRY and ZAR ready for fresh lows.</a:t>
            </a:r>
          </a:p>
          <a:p>
            <a:endParaRPr lang="en-GB" sz="1600" b="1" dirty="0">
              <a:solidFill>
                <a:srgbClr val="00B0F0"/>
              </a:solidFill>
            </a:endParaRPr>
          </a:p>
          <a:p>
            <a:endParaRPr lang="en-GB" sz="1600" b="1" dirty="0">
              <a:solidFill>
                <a:srgbClr val="00B0F0"/>
              </a:solidFill>
            </a:endParaRPr>
          </a:p>
          <a:p>
            <a:r>
              <a:rPr lang="en-GB" sz="1600" b="1" dirty="0">
                <a:solidFill>
                  <a:srgbClr val="00B0F0"/>
                </a:solidFill>
              </a:rPr>
              <a:t>Some ideas are already working. Nice tops now in USD vs BRL, TRY, ZAR, RUB, MYR, INR, TWD and SGD!</a:t>
            </a:r>
          </a:p>
          <a:p>
            <a:endParaRPr lang="en-GB" sz="2000" b="1" dirty="0">
              <a:solidFill>
                <a:srgbClr val="00B0F0"/>
              </a:solidFill>
            </a:endParaRPr>
          </a:p>
          <a:p>
            <a:pPr marL="0" indent="0">
              <a:buNone/>
            </a:pPr>
            <a:endParaRPr lang="en-GB" sz="2000" b="1" dirty="0">
              <a:solidFill>
                <a:srgbClr val="00B0F0"/>
              </a:solidFill>
            </a:endParaRPr>
          </a:p>
        </p:txBody>
      </p:sp>
    </p:spTree>
    <p:extLst>
      <p:ext uri="{BB962C8B-B14F-4D97-AF65-F5344CB8AC3E}">
        <p14:creationId xmlns:p14="http://schemas.microsoft.com/office/powerpoint/2010/main" val="402161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94122"/>
          </a:xfrm>
        </p:spPr>
        <p:txBody>
          <a:bodyPr>
            <a:noAutofit/>
          </a:bodyPr>
          <a:lstStyle/>
          <a:p>
            <a:r>
              <a:rPr lang="en-GB" sz="1800" dirty="0"/>
              <a:t>USD BRL monthly : This is one of the BEST long-term trade offerings, these kind of dislocations are RARE especially aided by the recent DOUBLE TOP. We have tested the </a:t>
            </a:r>
            <a:br>
              <a:rPr lang="en-GB" sz="1800" dirty="0"/>
            </a:br>
            <a:r>
              <a:rPr lang="en-GB" sz="1800" dirty="0"/>
              <a:t>23.6% ret 3.6078 but at the second test should SAIL through.</a:t>
            </a:r>
          </a:p>
        </p:txBody>
      </p:sp>
      <p:sp>
        <p:nvSpPr>
          <p:cNvPr id="5" name="Date Placeholder 4"/>
          <p:cNvSpPr>
            <a:spLocks noGrp="1"/>
          </p:cNvSpPr>
          <p:nvPr>
            <p:ph type="dt" sz="half" idx="10"/>
          </p:nvPr>
        </p:nvSpPr>
        <p:spPr/>
        <p:txBody>
          <a:bodyPr/>
          <a:lstStyle/>
          <a:p>
            <a:fld id="{8E365924-B3E0-41D1-8308-1F87122C543D}" type="datetime1">
              <a:rPr lang="en-GB" smtClean="0"/>
              <a:t>07/12/2018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12</a:t>
            </a:fld>
            <a:endParaRPr lang="en-GB" dirty="0"/>
          </a:p>
        </p:txBody>
      </p:sp>
      <p:pic>
        <p:nvPicPr>
          <p:cNvPr id="4" name="Content Placeholder 3">
            <a:extLst>
              <a:ext uri="{FF2B5EF4-FFF2-40B4-BE49-F238E27FC236}">
                <a16:creationId xmlns:a16="http://schemas.microsoft.com/office/drawing/2014/main" id="{0A4B3C24-FF91-41F2-8243-A14F59FD5704}"/>
              </a:ext>
            </a:extLst>
          </p:cNvPr>
          <p:cNvPicPr>
            <a:picLocks noGrp="1" noChangeAspect="1"/>
          </p:cNvPicPr>
          <p:nvPr>
            <p:ph idx="1"/>
          </p:nvPr>
        </p:nvPicPr>
        <p:blipFill>
          <a:blip r:embed="rId2"/>
          <a:stretch>
            <a:fillRect/>
          </a:stretch>
        </p:blipFill>
        <p:spPr>
          <a:xfrm>
            <a:off x="251520" y="1412776"/>
            <a:ext cx="8712968" cy="5040559"/>
          </a:xfrm>
          <a:prstGeom prst="rect">
            <a:avLst/>
          </a:prstGeom>
        </p:spPr>
      </p:pic>
    </p:spTree>
    <p:extLst>
      <p:ext uri="{BB962C8B-B14F-4D97-AF65-F5344CB8AC3E}">
        <p14:creationId xmlns:p14="http://schemas.microsoft.com/office/powerpoint/2010/main" val="23353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94122"/>
          </a:xfrm>
        </p:spPr>
        <p:txBody>
          <a:bodyPr>
            <a:noAutofit/>
          </a:bodyPr>
          <a:lstStyle/>
          <a:p>
            <a:r>
              <a:rPr lang="en-GB" sz="1800" dirty="0"/>
              <a:t>USD BRL daily : Thus far we are rejecting the 100 day moving average 3.8794, a breach of the 38.2% ret 3.8241 will help a lot.</a:t>
            </a:r>
          </a:p>
        </p:txBody>
      </p:sp>
      <p:sp>
        <p:nvSpPr>
          <p:cNvPr id="5" name="Date Placeholder 4"/>
          <p:cNvSpPr>
            <a:spLocks noGrp="1"/>
          </p:cNvSpPr>
          <p:nvPr>
            <p:ph type="dt" sz="half" idx="10"/>
          </p:nvPr>
        </p:nvSpPr>
        <p:spPr/>
        <p:txBody>
          <a:bodyPr/>
          <a:lstStyle/>
          <a:p>
            <a:fld id="{8E365924-B3E0-41D1-8308-1F87122C543D}" type="datetime1">
              <a:rPr lang="en-GB" smtClean="0"/>
              <a:t>07/12/2018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13</a:t>
            </a:fld>
            <a:endParaRPr lang="en-GB" dirty="0"/>
          </a:p>
        </p:txBody>
      </p:sp>
      <p:pic>
        <p:nvPicPr>
          <p:cNvPr id="7" name="Content Placeholder 6">
            <a:extLst>
              <a:ext uri="{FF2B5EF4-FFF2-40B4-BE49-F238E27FC236}">
                <a16:creationId xmlns:a16="http://schemas.microsoft.com/office/drawing/2014/main" id="{30BDFC0E-721D-467B-B060-3D3149C5435D}"/>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193331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 TRY monthly : We are well on the way to the 38.2% ret 4.9197.</a:t>
            </a:r>
          </a:p>
        </p:txBody>
      </p:sp>
      <p:sp>
        <p:nvSpPr>
          <p:cNvPr id="6" name="Date Placeholder 5"/>
          <p:cNvSpPr>
            <a:spLocks noGrp="1"/>
          </p:cNvSpPr>
          <p:nvPr>
            <p:ph type="dt" sz="half" idx="10"/>
          </p:nvPr>
        </p:nvSpPr>
        <p:spPr/>
        <p:txBody>
          <a:bodyPr/>
          <a:lstStyle/>
          <a:p>
            <a:fld id="{1B64C9CE-1FA6-4B53-9AEB-822368F84652}"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14</a:t>
            </a:fld>
            <a:endParaRPr lang="en-GB" dirty="0"/>
          </a:p>
        </p:txBody>
      </p:sp>
      <p:pic>
        <p:nvPicPr>
          <p:cNvPr id="5" name="Content Placeholder 4">
            <a:extLst>
              <a:ext uri="{FF2B5EF4-FFF2-40B4-BE49-F238E27FC236}">
                <a16:creationId xmlns:a16="http://schemas.microsoft.com/office/drawing/2014/main" id="{827E3A05-541B-4EDA-89A1-483C83411855}"/>
              </a:ext>
            </a:extLst>
          </p:cNvPr>
          <p:cNvPicPr>
            <a:picLocks noGrp="1" noChangeAspect="1"/>
          </p:cNvPicPr>
          <p:nvPr>
            <p:ph idx="1"/>
          </p:nvPr>
        </p:nvPicPr>
        <p:blipFill>
          <a:blip r:embed="rId2"/>
          <a:stretch>
            <a:fillRect/>
          </a:stretch>
        </p:blipFill>
        <p:spPr>
          <a:xfrm>
            <a:off x="143508" y="1417638"/>
            <a:ext cx="8856984" cy="5002130"/>
          </a:xfrm>
          <a:prstGeom prst="rect">
            <a:avLst/>
          </a:prstGeom>
        </p:spPr>
      </p:pic>
    </p:spTree>
    <p:extLst>
      <p:ext uri="{BB962C8B-B14F-4D97-AF65-F5344CB8AC3E}">
        <p14:creationId xmlns:p14="http://schemas.microsoft.com/office/powerpoint/2010/main" val="55926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922114"/>
          </a:xfrm>
        </p:spPr>
        <p:txBody>
          <a:bodyPr>
            <a:noAutofit/>
          </a:bodyPr>
          <a:lstStyle/>
          <a:p>
            <a:r>
              <a:rPr lang="en-GB" sz="1800" dirty="0"/>
              <a:t>USD MXN weekly : A very similar trend line to Oil a few weeks back. If we breach 20.00 then the 23.6% ret 19.6544 could be seen very quickly.</a:t>
            </a:r>
          </a:p>
        </p:txBody>
      </p:sp>
      <p:sp>
        <p:nvSpPr>
          <p:cNvPr id="6" name="Date Placeholder 5"/>
          <p:cNvSpPr>
            <a:spLocks noGrp="1"/>
          </p:cNvSpPr>
          <p:nvPr>
            <p:ph type="dt" sz="half" idx="10"/>
          </p:nvPr>
        </p:nvSpPr>
        <p:spPr/>
        <p:txBody>
          <a:bodyPr/>
          <a:lstStyle/>
          <a:p>
            <a:fld id="{D5D34C9A-5819-4B9C-900E-C961A9474A66}"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15</a:t>
            </a:fld>
            <a:endParaRPr lang="en-GB" dirty="0"/>
          </a:p>
        </p:txBody>
      </p:sp>
      <p:pic>
        <p:nvPicPr>
          <p:cNvPr id="5" name="Content Placeholder 4">
            <a:extLst>
              <a:ext uri="{FF2B5EF4-FFF2-40B4-BE49-F238E27FC236}">
                <a16:creationId xmlns:a16="http://schemas.microsoft.com/office/drawing/2014/main" id="{BA45E244-F39B-4D6F-A955-5354B7C81765}"/>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171858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1800" dirty="0"/>
              <a:t>USD ZAR monthly : The 13.4198 moving average is proving to be a difficult to break.</a:t>
            </a:r>
          </a:p>
        </p:txBody>
      </p:sp>
      <p:sp>
        <p:nvSpPr>
          <p:cNvPr id="6" name="Date Placeholder 5"/>
          <p:cNvSpPr>
            <a:spLocks noGrp="1"/>
          </p:cNvSpPr>
          <p:nvPr>
            <p:ph type="dt" sz="half" idx="10"/>
          </p:nvPr>
        </p:nvSpPr>
        <p:spPr/>
        <p:txBody>
          <a:bodyPr/>
          <a:lstStyle/>
          <a:p>
            <a:fld id="{1B64C9CE-1FA6-4B53-9AEB-822368F84652}"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16</a:t>
            </a:fld>
            <a:endParaRPr lang="en-GB" dirty="0"/>
          </a:p>
        </p:txBody>
      </p:sp>
      <p:pic>
        <p:nvPicPr>
          <p:cNvPr id="5" name="Content Placeholder 4">
            <a:extLst>
              <a:ext uri="{FF2B5EF4-FFF2-40B4-BE49-F238E27FC236}">
                <a16:creationId xmlns:a16="http://schemas.microsoft.com/office/drawing/2014/main" id="{BB5BADB9-A6AD-4E48-8A68-A34715089A9D}"/>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175351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USDINR weekly : The TOP is now confirmed and has a long way to GO.</a:t>
            </a:r>
          </a:p>
        </p:txBody>
      </p:sp>
      <p:sp>
        <p:nvSpPr>
          <p:cNvPr id="6" name="Date Placeholder 5"/>
          <p:cNvSpPr>
            <a:spLocks noGrp="1"/>
          </p:cNvSpPr>
          <p:nvPr>
            <p:ph type="dt" sz="half" idx="10"/>
          </p:nvPr>
        </p:nvSpPr>
        <p:spPr/>
        <p:txBody>
          <a:bodyPr/>
          <a:lstStyle/>
          <a:p>
            <a:fld id="{1B64C9CE-1FA6-4B53-9AEB-822368F84652}"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17</a:t>
            </a:fld>
            <a:endParaRPr lang="en-GB" dirty="0"/>
          </a:p>
        </p:txBody>
      </p:sp>
      <p:pic>
        <p:nvPicPr>
          <p:cNvPr id="5" name="Content Placeholder 4">
            <a:extLst>
              <a:ext uri="{FF2B5EF4-FFF2-40B4-BE49-F238E27FC236}">
                <a16:creationId xmlns:a16="http://schemas.microsoft.com/office/drawing/2014/main" id="{BA0AACB7-242E-4477-9AA3-FFB2F2AF74A8}"/>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392129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864096"/>
          </a:xfrm>
        </p:spPr>
        <p:txBody>
          <a:bodyPr>
            <a:noAutofit/>
          </a:bodyPr>
          <a:lstStyle/>
          <a:p>
            <a:r>
              <a:rPr lang="en-GB" sz="1800" b="1" dirty="0">
                <a:solidFill>
                  <a:srgbClr val="00B0F0"/>
                </a:solidFill>
              </a:rPr>
              <a:t>EQUITIES </a:t>
            </a:r>
          </a:p>
        </p:txBody>
      </p:sp>
      <p:sp>
        <p:nvSpPr>
          <p:cNvPr id="5" name="Date Placeholder 4"/>
          <p:cNvSpPr>
            <a:spLocks noGrp="1"/>
          </p:cNvSpPr>
          <p:nvPr>
            <p:ph type="dt" sz="half" idx="10"/>
          </p:nvPr>
        </p:nvSpPr>
        <p:spPr/>
        <p:txBody>
          <a:bodyPr/>
          <a:lstStyle/>
          <a:p>
            <a:fld id="{2A7B93AF-85F8-4946-9563-89E2E0B1DD20}" type="datetime1">
              <a:rPr lang="en-GB" smtClean="0"/>
              <a:t>07/12/2018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18</a:t>
            </a:fld>
            <a:endParaRPr lang="en-GB" dirty="0"/>
          </a:p>
        </p:txBody>
      </p:sp>
      <p:sp>
        <p:nvSpPr>
          <p:cNvPr id="4" name="Content Placeholder 3"/>
          <p:cNvSpPr>
            <a:spLocks noGrp="1"/>
          </p:cNvSpPr>
          <p:nvPr>
            <p:ph idx="1"/>
          </p:nvPr>
        </p:nvSpPr>
        <p:spPr>
          <a:xfrm>
            <a:off x="181487" y="1124744"/>
            <a:ext cx="8784976" cy="5328592"/>
          </a:xfrm>
        </p:spPr>
        <p:txBody>
          <a:bodyPr>
            <a:normAutofit/>
          </a:bodyPr>
          <a:lstStyle/>
          <a:p>
            <a:pPr marL="0" lvl="0" indent="0" algn="just">
              <a:spcBef>
                <a:spcPts val="0"/>
              </a:spcBef>
              <a:buNone/>
            </a:pPr>
            <a:r>
              <a:rPr lang="en-GB" sz="1600" b="1" dirty="0">
                <a:solidFill>
                  <a:srgbClr val="00B0F0"/>
                </a:solidFill>
                <a:latin typeface="+mj-lt"/>
              </a:rPr>
              <a:t>Equities : The SCARY issue is SOME ARE NOW BROKEN and the US close to confirming a TERMINAL TOP. It’s a worrying prospect but the strange thing is no one IS  WORRIED.</a:t>
            </a:r>
          </a:p>
          <a:p>
            <a:pPr marL="0" lvl="0" indent="0" algn="just">
              <a:spcBef>
                <a:spcPts val="0"/>
              </a:spcBef>
              <a:buNone/>
            </a:pPr>
            <a:endParaRPr lang="en-GB" sz="1600" b="1" dirty="0">
              <a:solidFill>
                <a:srgbClr val="00B0F0"/>
              </a:solidFill>
              <a:latin typeface="+mj-lt"/>
            </a:endParaRPr>
          </a:p>
          <a:p>
            <a:pPr marL="0" lvl="0" indent="0" algn="just">
              <a:spcBef>
                <a:spcPts val="0"/>
              </a:spcBef>
              <a:buNone/>
            </a:pPr>
            <a:r>
              <a:rPr lang="en-GB" sz="1600" b="1" dirty="0">
                <a:solidFill>
                  <a:srgbClr val="00B0F0"/>
                </a:solidFill>
                <a:latin typeface="+mj-lt"/>
              </a:rPr>
              <a:t>Many stock markets are HOLDING their VERY LAST level of SUPPORT. Lets see what DEMAND we have to formulate a bounce going into YEAR-END. </a:t>
            </a:r>
          </a:p>
          <a:p>
            <a:pPr marL="0" lvl="0" indent="0" algn="just">
              <a:spcBef>
                <a:spcPts val="0"/>
              </a:spcBef>
              <a:buNone/>
            </a:pPr>
            <a:r>
              <a:rPr lang="en-GB" sz="1600" b="1" dirty="0">
                <a:solidFill>
                  <a:srgbClr val="00B0F0"/>
                </a:solidFill>
                <a:latin typeface="+mj-lt"/>
              </a:rPr>
              <a:t>ANY BREACHES OF LAST MONTHS LOWS MEAN A FREEFALL SCENARIO.</a:t>
            </a:r>
          </a:p>
          <a:p>
            <a:pPr marL="0" lvl="0" indent="0" algn="just">
              <a:spcBef>
                <a:spcPts val="0"/>
              </a:spcBef>
              <a:buNone/>
            </a:pPr>
            <a:endParaRPr lang="en-GB" sz="1600" b="1" dirty="0">
              <a:solidFill>
                <a:srgbClr val="00B0F0"/>
              </a:solidFill>
              <a:latin typeface="+mj-lt"/>
            </a:endParaRPr>
          </a:p>
          <a:p>
            <a:pPr marL="0" lvl="0" indent="0" algn="just">
              <a:spcBef>
                <a:spcPts val="0"/>
              </a:spcBef>
              <a:buNone/>
            </a:pPr>
            <a:r>
              <a:rPr lang="en-GB" sz="1600" b="1" dirty="0">
                <a:solidFill>
                  <a:srgbClr val="00B0F0"/>
                </a:solidFill>
                <a:latin typeface="+mj-lt"/>
              </a:rPr>
              <a:t>I have laboured the NUMEROUS 1896, 2000, 2008 US stock RSI dislocations, I think we are close to seeing them come into play. The daily RSI’s are low post yesterday but  remember to SELL any subsequent rally. BUY OPTION downside to protect any LONG VIEWS.</a:t>
            </a:r>
          </a:p>
          <a:p>
            <a:pPr marL="0" lvl="0" indent="0" algn="just">
              <a:spcBef>
                <a:spcPts val="0"/>
              </a:spcBef>
              <a:buNone/>
            </a:pPr>
            <a:endParaRPr lang="en-GB" sz="1600" b="1" dirty="0">
              <a:solidFill>
                <a:srgbClr val="00B0F0"/>
              </a:solidFill>
              <a:latin typeface="+mj-lt"/>
            </a:endParaRPr>
          </a:p>
          <a:p>
            <a:pPr marL="0" lvl="0" indent="0" algn="just">
              <a:spcBef>
                <a:spcPts val="0"/>
              </a:spcBef>
              <a:buNone/>
            </a:pPr>
            <a:r>
              <a:rPr lang="en-GB" sz="1600" b="1" dirty="0">
                <a:solidFill>
                  <a:srgbClr val="00B0F0"/>
                </a:solidFill>
                <a:latin typeface="+mj-lt"/>
              </a:rPr>
              <a:t>We now have a MARKED disparity between EUROPE and US stocks, it wont last.</a:t>
            </a:r>
          </a:p>
          <a:p>
            <a:pPr marL="0" lvl="0" indent="0" algn="just">
              <a:spcBef>
                <a:spcPts val="0"/>
              </a:spcBef>
              <a:buNone/>
            </a:pPr>
            <a:r>
              <a:rPr lang="en-GB" sz="1600" b="1" dirty="0">
                <a:solidFill>
                  <a:srgbClr val="00B0F0"/>
                </a:solidFill>
                <a:latin typeface="+mj-lt"/>
              </a:rPr>
              <a:t> </a:t>
            </a:r>
          </a:p>
          <a:p>
            <a:pPr marL="0" lvl="0" indent="0" algn="just">
              <a:spcBef>
                <a:spcPts val="0"/>
              </a:spcBef>
              <a:buNone/>
            </a:pPr>
            <a:r>
              <a:rPr lang="en-GB" sz="1600" b="1" dirty="0">
                <a:solidFill>
                  <a:srgbClr val="00B0F0"/>
                </a:solidFill>
                <a:latin typeface="+mj-lt"/>
              </a:rPr>
              <a:t>The TECH sector continues to be the DANGER, ELON cant stop twittering and MOST investors trade with the HERB MENTALITY than “VALUED RETURN”. It is obviously hard not to be long tech but it failed before in 2000. </a:t>
            </a:r>
          </a:p>
        </p:txBody>
      </p:sp>
    </p:spTree>
    <p:extLst>
      <p:ext uri="{BB962C8B-B14F-4D97-AF65-F5344CB8AC3E}">
        <p14:creationId xmlns:p14="http://schemas.microsoft.com/office/powerpoint/2010/main" val="436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CF5D7E4-ECFE-432C-88FC-39F1FEA35409}"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19</a:t>
            </a:fld>
            <a:endParaRPr lang="en-GB" dirty="0"/>
          </a:p>
        </p:txBody>
      </p:sp>
      <p:sp>
        <p:nvSpPr>
          <p:cNvPr id="11" name="Title 10">
            <a:extLst>
              <a:ext uri="{FF2B5EF4-FFF2-40B4-BE49-F238E27FC236}">
                <a16:creationId xmlns:a16="http://schemas.microsoft.com/office/drawing/2014/main" id="{084BB20A-40EF-471C-AF20-47615E936B3D}"/>
              </a:ext>
            </a:extLst>
          </p:cNvPr>
          <p:cNvSpPr>
            <a:spLocks noGrp="1"/>
          </p:cNvSpPr>
          <p:nvPr>
            <p:ph type="title"/>
          </p:nvPr>
        </p:nvSpPr>
        <p:spPr>
          <a:xfrm>
            <a:off x="179512" y="274638"/>
            <a:ext cx="8507288" cy="1143000"/>
          </a:xfrm>
        </p:spPr>
        <p:txBody>
          <a:bodyPr>
            <a:normAutofit/>
          </a:bodyPr>
          <a:lstStyle/>
          <a:p>
            <a:r>
              <a:rPr lang="en-GB" sz="1800" dirty="0">
                <a:solidFill>
                  <a:prstClr val="black"/>
                </a:solidFill>
              </a:rPr>
              <a:t>DAX monthly : We have broken a channel in existence since 2011 with out much comment or effort! </a:t>
            </a:r>
            <a:endParaRPr lang="en-GB" dirty="0"/>
          </a:p>
        </p:txBody>
      </p:sp>
      <p:pic>
        <p:nvPicPr>
          <p:cNvPr id="4" name="Content Placeholder 3">
            <a:extLst>
              <a:ext uri="{FF2B5EF4-FFF2-40B4-BE49-F238E27FC236}">
                <a16:creationId xmlns:a16="http://schemas.microsoft.com/office/drawing/2014/main" id="{3402F4AF-F35C-4A02-B7C7-F9315B8F499B}"/>
              </a:ext>
            </a:extLst>
          </p:cNvPr>
          <p:cNvPicPr>
            <a:picLocks noGrp="1" noChangeAspect="1"/>
          </p:cNvPicPr>
          <p:nvPr>
            <p:ph idx="1"/>
          </p:nvPr>
        </p:nvPicPr>
        <p:blipFill>
          <a:blip r:embed="rId2"/>
          <a:stretch>
            <a:fillRect/>
          </a:stretch>
        </p:blipFill>
        <p:spPr>
          <a:xfrm>
            <a:off x="179512" y="1484785"/>
            <a:ext cx="8856984" cy="4871566"/>
          </a:xfrm>
          <a:prstGeom prst="rect">
            <a:avLst/>
          </a:prstGeom>
        </p:spPr>
      </p:pic>
    </p:spTree>
    <p:extLst>
      <p:ext uri="{BB962C8B-B14F-4D97-AF65-F5344CB8AC3E}">
        <p14:creationId xmlns:p14="http://schemas.microsoft.com/office/powerpoint/2010/main" val="307503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solidFill>
                  <a:srgbClr val="00B0F0"/>
                </a:solidFill>
              </a:rPr>
              <a:t>FX UPDATE</a:t>
            </a:r>
            <a:endParaRPr lang="en-US" sz="1800" b="1" dirty="0">
              <a:solidFill>
                <a:srgbClr val="00B0F0"/>
              </a:solidFill>
            </a:endParaRPr>
          </a:p>
        </p:txBody>
      </p:sp>
      <p:sp>
        <p:nvSpPr>
          <p:cNvPr id="3" name="Content Placeholder 2"/>
          <p:cNvSpPr>
            <a:spLocks noGrp="1"/>
          </p:cNvSpPr>
          <p:nvPr>
            <p:ph idx="1"/>
          </p:nvPr>
        </p:nvSpPr>
        <p:spPr>
          <a:xfrm>
            <a:off x="357786" y="1624012"/>
            <a:ext cx="8291264" cy="4525963"/>
          </a:xfrm>
        </p:spPr>
        <p:txBody>
          <a:bodyPr>
            <a:normAutofit/>
          </a:bodyPr>
          <a:lstStyle/>
          <a:p>
            <a:endParaRPr lang="en-GB" sz="2000" b="1" dirty="0">
              <a:solidFill>
                <a:srgbClr val="00B0F0"/>
              </a:solidFill>
            </a:endParaRPr>
          </a:p>
          <a:p>
            <a:pPr marL="0" indent="0">
              <a:buNone/>
            </a:pPr>
            <a:endParaRPr lang="en-GB" sz="2000" b="1" dirty="0">
              <a:solidFill>
                <a:srgbClr val="00B0F0"/>
              </a:solidFill>
            </a:endParaRPr>
          </a:p>
          <a:p>
            <a:pPr marL="400050" lvl="1" indent="0">
              <a:buNone/>
            </a:pPr>
            <a:endParaRPr lang="en-GB" sz="2000" b="1" dirty="0">
              <a:solidFill>
                <a:srgbClr val="00B0F0"/>
              </a:solidFill>
            </a:endParaRPr>
          </a:p>
          <a:p>
            <a:endParaRPr lang="en-GB" sz="2400" b="1" dirty="0">
              <a:solidFill>
                <a:srgbClr val="00B0F0"/>
              </a:solidFill>
            </a:endParaRPr>
          </a:p>
          <a:p>
            <a:pPr marL="0" indent="0">
              <a:buNone/>
            </a:pPr>
            <a:endParaRPr lang="en-GB" sz="2400" b="1" dirty="0">
              <a:solidFill>
                <a:srgbClr val="00B0F0"/>
              </a:solidFill>
            </a:endParaRPr>
          </a:p>
        </p:txBody>
      </p:sp>
      <p:sp>
        <p:nvSpPr>
          <p:cNvPr id="4" name="Date Placeholder 3"/>
          <p:cNvSpPr>
            <a:spLocks noGrp="1"/>
          </p:cNvSpPr>
          <p:nvPr>
            <p:ph type="dt" sz="half" idx="10"/>
          </p:nvPr>
        </p:nvSpPr>
        <p:spPr/>
        <p:txBody>
          <a:bodyPr/>
          <a:lstStyle/>
          <a:p>
            <a:fld id="{630524A5-862B-4C6D-B777-73207D6063A4}" type="datetime1">
              <a:rPr lang="en-GB" smtClean="0"/>
              <a:t>07/12/2018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a:t>
            </a:fld>
            <a:endParaRPr lang="en-GB" dirty="0"/>
          </a:p>
        </p:txBody>
      </p:sp>
      <p:sp>
        <p:nvSpPr>
          <p:cNvPr id="7" name="Rectangle 6">
            <a:extLst>
              <a:ext uri="{FF2B5EF4-FFF2-40B4-BE49-F238E27FC236}">
                <a16:creationId xmlns:a16="http://schemas.microsoft.com/office/drawing/2014/main" id="{6D0E72B1-CBC8-4960-93B8-68737BBE9248}"/>
              </a:ext>
            </a:extLst>
          </p:cNvPr>
          <p:cNvSpPr/>
          <p:nvPr/>
        </p:nvSpPr>
        <p:spPr>
          <a:xfrm>
            <a:off x="2051720" y="2274838"/>
            <a:ext cx="4806280" cy="1815882"/>
          </a:xfrm>
          <a:prstGeom prst="rect">
            <a:avLst/>
          </a:prstGeom>
        </p:spPr>
        <p:txBody>
          <a:bodyPr wrap="square">
            <a:spAutoFit/>
          </a:bodyPr>
          <a:lstStyle/>
          <a:p>
            <a:pPr lvl="0" algn="just"/>
            <a:r>
              <a:rPr lang="en-GB" sz="1600" b="1" dirty="0">
                <a:solidFill>
                  <a:srgbClr val="00B0F0"/>
                </a:solidFill>
              </a:rPr>
              <a:t>Topics                                                              PAGES</a:t>
            </a:r>
          </a:p>
          <a:p>
            <a:pPr marL="342900" lvl="0" indent="-342900" algn="just">
              <a:buAutoNum type="arabicParenR"/>
            </a:pPr>
            <a:r>
              <a:rPr lang="en-GB" sz="1600" b="1" dirty="0">
                <a:solidFill>
                  <a:srgbClr val="00B0F0"/>
                </a:solidFill>
              </a:rPr>
              <a:t>CORE FX                                                   03-10</a:t>
            </a:r>
          </a:p>
          <a:p>
            <a:pPr marL="342900" lvl="0" indent="-342900" algn="just">
              <a:buAutoNum type="arabicParenR"/>
            </a:pPr>
            <a:r>
              <a:rPr lang="en-GB" sz="1600" b="1" dirty="0">
                <a:solidFill>
                  <a:srgbClr val="00B0F0"/>
                </a:solidFill>
              </a:rPr>
              <a:t>USD EM  (Opportunities)                     11-17</a:t>
            </a:r>
          </a:p>
          <a:p>
            <a:pPr marL="342900" lvl="0" indent="-342900" algn="just">
              <a:buAutoNum type="arabicParenR"/>
            </a:pPr>
            <a:r>
              <a:rPr lang="en-GB" sz="1600" b="1" dirty="0">
                <a:solidFill>
                  <a:srgbClr val="00B0F0"/>
                </a:solidFill>
              </a:rPr>
              <a:t>Stocks                                                       18-26</a:t>
            </a:r>
          </a:p>
          <a:p>
            <a:pPr marL="342900" lvl="0" indent="-342900" algn="just">
              <a:buAutoNum type="arabicParenR"/>
            </a:pPr>
            <a:r>
              <a:rPr lang="en-GB" sz="1600" b="1" dirty="0">
                <a:solidFill>
                  <a:srgbClr val="00B0F0"/>
                </a:solidFill>
              </a:rPr>
              <a:t>Bonds                                                       27-36</a:t>
            </a:r>
          </a:p>
          <a:p>
            <a:pPr marL="342900" lvl="0" indent="-342900" algn="just">
              <a:buAutoNum type="arabicParenR"/>
            </a:pPr>
            <a:r>
              <a:rPr lang="en-GB" sz="1600" b="1" dirty="0">
                <a:solidFill>
                  <a:srgbClr val="00B0F0"/>
                </a:solidFill>
              </a:rPr>
              <a:t>US Curves                                                37-45</a:t>
            </a:r>
          </a:p>
          <a:p>
            <a:pPr marL="342900" lvl="0" indent="-342900" algn="just">
              <a:buAutoNum type="arabicParenR"/>
            </a:pPr>
            <a:r>
              <a:rPr lang="en-GB" sz="1600" b="1" dirty="0">
                <a:solidFill>
                  <a:srgbClr val="00B0F0"/>
                </a:solidFill>
              </a:rPr>
              <a:t>Oil                                                             46-47</a:t>
            </a:r>
          </a:p>
        </p:txBody>
      </p:sp>
    </p:spTree>
    <p:extLst>
      <p:ext uri="{BB962C8B-B14F-4D97-AF65-F5344CB8AC3E}">
        <p14:creationId xmlns:p14="http://schemas.microsoft.com/office/powerpoint/2010/main" val="3210832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CF5D7E4-ECFE-432C-88FC-39F1FEA35409}"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20</a:t>
            </a:fld>
            <a:endParaRPr lang="en-GB" dirty="0"/>
          </a:p>
        </p:txBody>
      </p:sp>
      <p:sp>
        <p:nvSpPr>
          <p:cNvPr id="11" name="Title 10">
            <a:extLst>
              <a:ext uri="{FF2B5EF4-FFF2-40B4-BE49-F238E27FC236}">
                <a16:creationId xmlns:a16="http://schemas.microsoft.com/office/drawing/2014/main" id="{084BB20A-40EF-471C-AF20-47615E936B3D}"/>
              </a:ext>
            </a:extLst>
          </p:cNvPr>
          <p:cNvSpPr>
            <a:spLocks noGrp="1"/>
          </p:cNvSpPr>
          <p:nvPr>
            <p:ph type="title"/>
          </p:nvPr>
        </p:nvSpPr>
        <p:spPr>
          <a:xfrm>
            <a:off x="179512" y="274638"/>
            <a:ext cx="8507288" cy="1143000"/>
          </a:xfrm>
        </p:spPr>
        <p:txBody>
          <a:bodyPr>
            <a:normAutofit/>
          </a:bodyPr>
          <a:lstStyle/>
          <a:p>
            <a:r>
              <a:rPr lang="en-GB" sz="1800" dirty="0">
                <a:solidFill>
                  <a:prstClr val="black"/>
                </a:solidFill>
              </a:rPr>
              <a:t>DAX weekly : A particularly negative week and all stemmed from the failure to breach the 200 day moving average-23.6% ret 11559.</a:t>
            </a:r>
            <a:endParaRPr lang="en-GB" dirty="0"/>
          </a:p>
        </p:txBody>
      </p:sp>
      <p:pic>
        <p:nvPicPr>
          <p:cNvPr id="3" name="Content Placeholder 2">
            <a:extLst>
              <a:ext uri="{FF2B5EF4-FFF2-40B4-BE49-F238E27FC236}">
                <a16:creationId xmlns:a16="http://schemas.microsoft.com/office/drawing/2014/main" id="{DF2A6D00-7A2B-4F6C-857E-77F044D72151}"/>
              </a:ext>
            </a:extLst>
          </p:cNvPr>
          <p:cNvPicPr>
            <a:picLocks noGrp="1" noChangeAspect="1"/>
          </p:cNvPicPr>
          <p:nvPr>
            <p:ph idx="1"/>
          </p:nvPr>
        </p:nvPicPr>
        <p:blipFill>
          <a:blip r:embed="rId2"/>
          <a:stretch>
            <a:fillRect/>
          </a:stretch>
        </p:blipFill>
        <p:spPr>
          <a:xfrm>
            <a:off x="146792" y="1268760"/>
            <a:ext cx="8817696" cy="5216150"/>
          </a:xfrm>
          <a:prstGeom prst="rect">
            <a:avLst/>
          </a:prstGeom>
        </p:spPr>
      </p:pic>
    </p:spTree>
    <p:extLst>
      <p:ext uri="{BB962C8B-B14F-4D97-AF65-F5344CB8AC3E}">
        <p14:creationId xmlns:p14="http://schemas.microsoft.com/office/powerpoint/2010/main" val="264322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GB" sz="1800" dirty="0"/>
              <a:t>Eurostox monthly : We have hit the 50% ret 3069.16 target, thus now a VERY important close looms. </a:t>
            </a:r>
          </a:p>
        </p:txBody>
      </p:sp>
      <p:sp>
        <p:nvSpPr>
          <p:cNvPr id="6" name="Date Placeholder 5"/>
          <p:cNvSpPr>
            <a:spLocks noGrp="1"/>
          </p:cNvSpPr>
          <p:nvPr>
            <p:ph type="dt" sz="half" idx="10"/>
          </p:nvPr>
        </p:nvSpPr>
        <p:spPr/>
        <p:txBody>
          <a:bodyPr/>
          <a:lstStyle/>
          <a:p>
            <a:fld id="{D5C43A6E-7C36-4AD8-826F-874E4DCC1264}"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21</a:t>
            </a:fld>
            <a:endParaRPr lang="en-GB" dirty="0"/>
          </a:p>
        </p:txBody>
      </p:sp>
      <p:pic>
        <p:nvPicPr>
          <p:cNvPr id="5" name="Content Placeholder 4">
            <a:extLst>
              <a:ext uri="{FF2B5EF4-FFF2-40B4-BE49-F238E27FC236}">
                <a16:creationId xmlns:a16="http://schemas.microsoft.com/office/drawing/2014/main" id="{4D169FC4-6449-4D02-A9C1-3EBAE9F5B81C}"/>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325323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FTSE monthly : Given this has been a VERY technical market then a lot now depends on how we react to the 100% ret 6751.30. A close sub it will confirm the BIG TERMINAL TOP.</a:t>
            </a:r>
          </a:p>
        </p:txBody>
      </p:sp>
      <p:sp>
        <p:nvSpPr>
          <p:cNvPr id="6" name="Date Placeholder 5"/>
          <p:cNvSpPr>
            <a:spLocks noGrp="1"/>
          </p:cNvSpPr>
          <p:nvPr>
            <p:ph type="dt" sz="half" idx="10"/>
          </p:nvPr>
        </p:nvSpPr>
        <p:spPr/>
        <p:txBody>
          <a:bodyPr/>
          <a:lstStyle/>
          <a:p>
            <a:fld id="{773C4529-7E5C-4234-99BB-A81FBC717EC9}"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22</a:t>
            </a:fld>
            <a:endParaRPr lang="en-GB" dirty="0"/>
          </a:p>
        </p:txBody>
      </p:sp>
      <p:pic>
        <p:nvPicPr>
          <p:cNvPr id="5" name="Content Placeholder 4">
            <a:extLst>
              <a:ext uri="{FF2B5EF4-FFF2-40B4-BE49-F238E27FC236}">
                <a16:creationId xmlns:a16="http://schemas.microsoft.com/office/drawing/2014/main" id="{E06DE21C-C3C4-4A15-BBA9-41CAA1640202}"/>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293124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Dow quarterly : The US is close to confirming a terminal TOP. We have not yet breached the 23344.52 previous low but should we do so then its FREE FALL and more importantly a TOP for MANY YEARS. The RSI has plenty of “juice left”.</a:t>
            </a:r>
            <a:br>
              <a:rPr lang="en-GB" sz="1800" dirty="0"/>
            </a:br>
            <a:endParaRPr lang="en-GB" sz="1800" dirty="0"/>
          </a:p>
        </p:txBody>
      </p:sp>
      <p:sp>
        <p:nvSpPr>
          <p:cNvPr id="6" name="Date Placeholder 5"/>
          <p:cNvSpPr>
            <a:spLocks noGrp="1"/>
          </p:cNvSpPr>
          <p:nvPr>
            <p:ph type="dt" sz="half" idx="10"/>
          </p:nvPr>
        </p:nvSpPr>
        <p:spPr/>
        <p:txBody>
          <a:bodyPr/>
          <a:lstStyle/>
          <a:p>
            <a:fld id="{CFEE8C70-E726-481B-A288-63DAD9BEB341}"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23</a:t>
            </a:fld>
            <a:endParaRPr lang="en-GB" dirty="0"/>
          </a:p>
        </p:txBody>
      </p:sp>
      <p:pic>
        <p:nvPicPr>
          <p:cNvPr id="5" name="Content Placeholder 4">
            <a:extLst>
              <a:ext uri="{FF2B5EF4-FFF2-40B4-BE49-F238E27FC236}">
                <a16:creationId xmlns:a16="http://schemas.microsoft.com/office/drawing/2014/main" id="{30E81D20-E4CB-44AC-96E1-148513558A4B}"/>
              </a:ext>
            </a:extLst>
          </p:cNvPr>
          <p:cNvPicPr>
            <a:picLocks noGrp="1" noChangeAspect="1"/>
          </p:cNvPicPr>
          <p:nvPr>
            <p:ph idx="1"/>
          </p:nvPr>
        </p:nvPicPr>
        <p:blipFill>
          <a:blip r:embed="rId3"/>
          <a:stretch>
            <a:fillRect/>
          </a:stretch>
        </p:blipFill>
        <p:spPr>
          <a:xfrm>
            <a:off x="179512" y="1268760"/>
            <a:ext cx="8784976" cy="5184576"/>
          </a:xfrm>
          <a:prstGeom prst="rect">
            <a:avLst/>
          </a:prstGeom>
        </p:spPr>
      </p:pic>
    </p:spTree>
    <p:extLst>
      <p:ext uri="{BB962C8B-B14F-4D97-AF65-F5344CB8AC3E}">
        <p14:creationId xmlns:p14="http://schemas.microsoft.com/office/powerpoint/2010/main" val="134695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S&amp;P (future) daily : A very negative week given the persistent 100 day moving average failure, we just need to break lower and out of the bottom of the RANGE.</a:t>
            </a:r>
          </a:p>
        </p:txBody>
      </p:sp>
      <p:sp>
        <p:nvSpPr>
          <p:cNvPr id="6" name="Date Placeholder 5"/>
          <p:cNvSpPr>
            <a:spLocks noGrp="1"/>
          </p:cNvSpPr>
          <p:nvPr>
            <p:ph type="dt" sz="half" idx="10"/>
          </p:nvPr>
        </p:nvSpPr>
        <p:spPr/>
        <p:txBody>
          <a:bodyPr/>
          <a:lstStyle/>
          <a:p>
            <a:fld id="{FACFA05C-BA31-4A59-B92B-266B5D995AD2}"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24</a:t>
            </a:fld>
            <a:endParaRPr lang="en-GB" dirty="0"/>
          </a:p>
        </p:txBody>
      </p:sp>
      <p:pic>
        <p:nvPicPr>
          <p:cNvPr id="5" name="Content Placeholder 4">
            <a:extLst>
              <a:ext uri="{FF2B5EF4-FFF2-40B4-BE49-F238E27FC236}">
                <a16:creationId xmlns:a16="http://schemas.microsoft.com/office/drawing/2014/main" id="{386CAAD0-8BE2-4F45-9713-6BC2C9D9AB72}"/>
              </a:ext>
            </a:extLst>
          </p:cNvPr>
          <p:cNvPicPr>
            <a:picLocks noGrp="1" noChangeAspect="1"/>
          </p:cNvPicPr>
          <p:nvPr>
            <p:ph idx="1"/>
          </p:nvPr>
        </p:nvPicPr>
        <p:blipFill>
          <a:blip r:embed="rId2"/>
          <a:stretch>
            <a:fillRect/>
          </a:stretch>
        </p:blipFill>
        <p:spPr>
          <a:xfrm>
            <a:off x="179512" y="1268761"/>
            <a:ext cx="8784976" cy="5184576"/>
          </a:xfrm>
          <a:prstGeom prst="rect">
            <a:avLst/>
          </a:prstGeom>
        </p:spPr>
      </p:pic>
    </p:spTree>
    <p:extLst>
      <p:ext uri="{BB962C8B-B14F-4D97-AF65-F5344CB8AC3E}">
        <p14:creationId xmlns:p14="http://schemas.microsoft.com/office/powerpoint/2010/main" val="187769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Nasdaq monthly : This is a shorter term CHANNEL but we have breached it! Full confirmation wont  come till we breach Feb’s low 6630.</a:t>
            </a:r>
          </a:p>
        </p:txBody>
      </p:sp>
      <p:sp>
        <p:nvSpPr>
          <p:cNvPr id="6" name="Date Placeholder 5"/>
          <p:cNvSpPr>
            <a:spLocks noGrp="1"/>
          </p:cNvSpPr>
          <p:nvPr>
            <p:ph type="dt" sz="half" idx="10"/>
          </p:nvPr>
        </p:nvSpPr>
        <p:spPr/>
        <p:txBody>
          <a:bodyPr/>
          <a:lstStyle/>
          <a:p>
            <a:fld id="{FACFA05C-BA31-4A59-B92B-266B5D995AD2}"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25</a:t>
            </a:fld>
            <a:endParaRPr lang="en-GB" dirty="0"/>
          </a:p>
        </p:txBody>
      </p:sp>
      <p:pic>
        <p:nvPicPr>
          <p:cNvPr id="5" name="Content Placeholder 4">
            <a:extLst>
              <a:ext uri="{FF2B5EF4-FFF2-40B4-BE49-F238E27FC236}">
                <a16:creationId xmlns:a16="http://schemas.microsoft.com/office/drawing/2014/main" id="{EFA88392-142C-4706-AD57-6B750FC9AA05}"/>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305000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Hang  Seng monthly : Yet another HOLD of MAJOR moving average 25131.78 support, lets see how far the recovery goes. </a:t>
            </a:r>
          </a:p>
        </p:txBody>
      </p:sp>
      <p:sp>
        <p:nvSpPr>
          <p:cNvPr id="7" name="Date Placeholder 6"/>
          <p:cNvSpPr>
            <a:spLocks noGrp="1"/>
          </p:cNvSpPr>
          <p:nvPr>
            <p:ph type="dt" sz="half" idx="10"/>
          </p:nvPr>
        </p:nvSpPr>
        <p:spPr/>
        <p:txBody>
          <a:bodyPr/>
          <a:lstStyle/>
          <a:p>
            <a:fld id="{9BF2312A-7B3F-4A5A-BA91-245BF655937F}" type="datetime1">
              <a:rPr lang="en-GB" smtClean="0"/>
              <a:t>07/12/2018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26</a:t>
            </a:fld>
            <a:endParaRPr lang="en-GB" dirty="0"/>
          </a:p>
        </p:txBody>
      </p:sp>
      <p:pic>
        <p:nvPicPr>
          <p:cNvPr id="5" name="Content Placeholder 4">
            <a:extLst>
              <a:ext uri="{FF2B5EF4-FFF2-40B4-BE49-F238E27FC236}">
                <a16:creationId xmlns:a16="http://schemas.microsoft.com/office/drawing/2014/main" id="{BE4DD302-750D-4409-B678-A8D967EB68B5}"/>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368850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b="1" dirty="0">
                <a:solidFill>
                  <a:srgbClr val="00B0F0"/>
                </a:solidFill>
              </a:rPr>
              <a:t>BONDS</a:t>
            </a:r>
          </a:p>
        </p:txBody>
      </p:sp>
      <p:sp>
        <p:nvSpPr>
          <p:cNvPr id="6" name="Date Placeholder 5"/>
          <p:cNvSpPr>
            <a:spLocks noGrp="1"/>
          </p:cNvSpPr>
          <p:nvPr>
            <p:ph type="dt" sz="half" idx="10"/>
          </p:nvPr>
        </p:nvSpPr>
        <p:spPr/>
        <p:txBody>
          <a:bodyPr/>
          <a:lstStyle/>
          <a:p>
            <a:fld id="{90EAA784-7F8B-4D1C-B4F8-E706ACA10BE4}"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27</a:t>
            </a:fld>
            <a:endParaRPr lang="en-GB" dirty="0"/>
          </a:p>
        </p:txBody>
      </p:sp>
      <p:sp>
        <p:nvSpPr>
          <p:cNvPr id="3" name="Content Placeholder 2">
            <a:extLst>
              <a:ext uri="{FF2B5EF4-FFF2-40B4-BE49-F238E27FC236}">
                <a16:creationId xmlns:a16="http://schemas.microsoft.com/office/drawing/2014/main" id="{C45EC9F3-005E-427A-A93E-FF87A226ACB1}"/>
              </a:ext>
            </a:extLst>
          </p:cNvPr>
          <p:cNvSpPr>
            <a:spLocks noGrp="1"/>
          </p:cNvSpPr>
          <p:nvPr>
            <p:ph idx="1"/>
          </p:nvPr>
        </p:nvSpPr>
        <p:spPr>
          <a:xfrm>
            <a:off x="446154" y="1605913"/>
            <a:ext cx="8229600" cy="4525963"/>
          </a:xfrm>
        </p:spPr>
        <p:txBody>
          <a:bodyPr>
            <a:normAutofit/>
          </a:bodyPr>
          <a:lstStyle/>
          <a:p>
            <a:r>
              <a:rPr lang="en-GB" sz="1600" b="1" dirty="0">
                <a:solidFill>
                  <a:srgbClr val="00B0F0"/>
                </a:solidFill>
                <a:latin typeface="+mj-lt"/>
              </a:rPr>
              <a:t>WELL AND TRULY back on the agenda. WHAT a WEEK! Whilst many daily yield charts have over extended RSI’s the markets do STILL point toward much lower yields. </a:t>
            </a:r>
          </a:p>
          <a:p>
            <a:endParaRPr lang="en-GB" sz="1600" b="1" dirty="0">
              <a:solidFill>
                <a:srgbClr val="00B0F0"/>
              </a:solidFill>
              <a:latin typeface="+mj-lt"/>
            </a:endParaRPr>
          </a:p>
          <a:p>
            <a:r>
              <a:rPr lang="en-GB" sz="1600" b="1" dirty="0">
                <a:solidFill>
                  <a:srgbClr val="00B0F0"/>
                </a:solidFill>
                <a:latin typeface="+mj-lt"/>
              </a:rPr>
              <a:t>European bonds have performed well lately but I </a:t>
            </a:r>
            <a:r>
              <a:rPr lang="en-GB" sz="1600" b="1" dirty="0">
                <a:solidFill>
                  <a:srgbClr val="00B0F0"/>
                </a:solidFill>
              </a:rPr>
              <a:t>still </a:t>
            </a:r>
            <a:r>
              <a:rPr lang="en-GB" sz="1600" b="1" dirty="0">
                <a:solidFill>
                  <a:srgbClr val="00B0F0"/>
                </a:solidFill>
                <a:latin typeface="+mj-lt"/>
              </a:rPr>
              <a:t>believe need an external driver. </a:t>
            </a:r>
          </a:p>
          <a:p>
            <a:r>
              <a:rPr lang="en-GB" sz="1600" b="1" dirty="0">
                <a:solidFill>
                  <a:srgbClr val="00B0F0"/>
                </a:solidFill>
                <a:latin typeface="+mj-lt"/>
              </a:rPr>
              <a:t>The driver will be stocks in my mind.</a:t>
            </a:r>
          </a:p>
          <a:p>
            <a:endParaRPr lang="en-GB" sz="1600" b="1" dirty="0">
              <a:solidFill>
                <a:srgbClr val="00B0F0"/>
              </a:solidFill>
              <a:latin typeface="+mj-lt"/>
            </a:endParaRPr>
          </a:p>
          <a:p>
            <a:r>
              <a:rPr lang="en-GB" sz="1600" b="1" dirty="0">
                <a:solidFill>
                  <a:srgbClr val="00B0F0"/>
                </a:solidFill>
                <a:latin typeface="+mj-lt"/>
              </a:rPr>
              <a:t>The US remains choppy but have posted some sizeable reversals on the month. **Major focus would be if the USGG10yr breaches 3.00%.**</a:t>
            </a:r>
          </a:p>
          <a:p>
            <a:endParaRPr lang="en-GB" sz="1600" b="1" dirty="0">
              <a:solidFill>
                <a:srgbClr val="00B0F0"/>
              </a:solidFill>
              <a:latin typeface="+mj-lt"/>
            </a:endParaRPr>
          </a:p>
          <a:p>
            <a:pPr marL="0" indent="0">
              <a:buNone/>
            </a:pPr>
            <a:r>
              <a:rPr lang="en-GB" sz="1600" b="1" dirty="0">
                <a:solidFill>
                  <a:srgbClr val="00B0F0"/>
                </a:solidFill>
                <a:latin typeface="+mj-lt"/>
              </a:rPr>
              <a:t>        Italy remains a problem, we are holding the 3.410 38.2% ret but no meaningful progress</a:t>
            </a:r>
          </a:p>
          <a:p>
            <a:pPr marL="0" indent="0">
              <a:buNone/>
            </a:pPr>
            <a:r>
              <a:rPr lang="en-GB" sz="1600" b="1" dirty="0">
                <a:solidFill>
                  <a:srgbClr val="00B0F0"/>
                </a:solidFill>
                <a:latin typeface="+mj-lt"/>
              </a:rPr>
              <a:t>        </a:t>
            </a:r>
            <a:r>
              <a:rPr lang="en-GB" sz="1600" b="1" dirty="0">
                <a:solidFill>
                  <a:srgbClr val="00B0F0"/>
                </a:solidFill>
              </a:rPr>
              <a:t>through it. Next possible target remains the 50% ret 4.142.</a:t>
            </a:r>
            <a:endParaRPr lang="en-GB" sz="1600" b="1" dirty="0">
              <a:solidFill>
                <a:srgbClr val="00B0F0"/>
              </a:solidFill>
              <a:latin typeface="+mj-lt"/>
            </a:endParaRPr>
          </a:p>
        </p:txBody>
      </p:sp>
    </p:spTree>
    <p:extLst>
      <p:ext uri="{BB962C8B-B14F-4D97-AF65-F5344CB8AC3E}">
        <p14:creationId xmlns:p14="http://schemas.microsoft.com/office/powerpoint/2010/main" val="329439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2yr yield monthly : The RSI is the highest ever as we test-tease the multi year 38.2% ret 2.7357.</a:t>
            </a:r>
          </a:p>
        </p:txBody>
      </p:sp>
      <p:sp>
        <p:nvSpPr>
          <p:cNvPr id="7" name="Date Placeholder 6"/>
          <p:cNvSpPr>
            <a:spLocks noGrp="1"/>
          </p:cNvSpPr>
          <p:nvPr>
            <p:ph type="dt" sz="half" idx="10"/>
          </p:nvPr>
        </p:nvSpPr>
        <p:spPr/>
        <p:txBody>
          <a:bodyPr/>
          <a:lstStyle/>
          <a:p>
            <a:fld id="{DA405C78-6351-4F1F-A31B-38EFC54544FA}" type="datetime1">
              <a:rPr lang="en-GB" smtClean="0"/>
              <a:t>07/12/2018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28</a:t>
            </a:fld>
            <a:endParaRPr lang="en-GB" dirty="0"/>
          </a:p>
        </p:txBody>
      </p:sp>
      <p:pic>
        <p:nvPicPr>
          <p:cNvPr id="4" name="Content Placeholder 3">
            <a:extLst>
              <a:ext uri="{FF2B5EF4-FFF2-40B4-BE49-F238E27FC236}">
                <a16:creationId xmlns:a16="http://schemas.microsoft.com/office/drawing/2014/main" id="{AEAA6092-4A88-49FD-9406-F20643D2DCE3}"/>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623605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monthly : We now have 2 sizeable reversals, the only SAVIOUR-HOLD is the 3.1422 moving average, should this be breached then we free fall.</a:t>
            </a:r>
          </a:p>
        </p:txBody>
      </p:sp>
      <p:sp>
        <p:nvSpPr>
          <p:cNvPr id="7" name="Date Placeholder 6"/>
          <p:cNvSpPr>
            <a:spLocks noGrp="1"/>
          </p:cNvSpPr>
          <p:nvPr>
            <p:ph type="dt" sz="half" idx="10"/>
          </p:nvPr>
        </p:nvSpPr>
        <p:spPr/>
        <p:txBody>
          <a:bodyPr/>
          <a:lstStyle/>
          <a:p>
            <a:fld id="{DA405C78-6351-4F1F-A31B-38EFC54544FA}" type="datetime1">
              <a:rPr lang="en-GB" smtClean="0"/>
              <a:t>07/12/2018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29</a:t>
            </a:fld>
            <a:endParaRPr lang="en-GB" dirty="0"/>
          </a:p>
        </p:txBody>
      </p:sp>
      <p:pic>
        <p:nvPicPr>
          <p:cNvPr id="5" name="Content Placeholder 4">
            <a:extLst>
              <a:ext uri="{FF2B5EF4-FFF2-40B4-BE49-F238E27FC236}">
                <a16:creationId xmlns:a16="http://schemas.microsoft.com/office/drawing/2014/main" id="{A58C966C-D66C-4215-BBC6-53E0A9986294}"/>
              </a:ext>
            </a:extLst>
          </p:cNvPr>
          <p:cNvPicPr>
            <a:picLocks noGrp="1" noChangeAspect="1"/>
          </p:cNvPicPr>
          <p:nvPr>
            <p:ph idx="1"/>
          </p:nvPr>
        </p:nvPicPr>
        <p:blipFill>
          <a:blip r:embed="rId2"/>
          <a:stretch>
            <a:fillRect/>
          </a:stretch>
        </p:blipFill>
        <p:spPr>
          <a:xfrm>
            <a:off x="179512" y="1412776"/>
            <a:ext cx="8856984" cy="4943574"/>
          </a:xfrm>
          <a:prstGeom prst="rect">
            <a:avLst/>
          </a:prstGeom>
        </p:spPr>
      </p:pic>
    </p:spTree>
    <p:extLst>
      <p:ext uri="{BB962C8B-B14F-4D97-AF65-F5344CB8AC3E}">
        <p14:creationId xmlns:p14="http://schemas.microsoft.com/office/powerpoint/2010/main" val="3755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solidFill>
                  <a:srgbClr val="00B0F0"/>
                </a:solidFill>
              </a:rPr>
              <a:t>FX UPDATE</a:t>
            </a:r>
            <a:endParaRPr lang="en-US" sz="1800" b="1" dirty="0">
              <a:solidFill>
                <a:srgbClr val="00B0F0"/>
              </a:solidFill>
            </a:endParaRPr>
          </a:p>
        </p:txBody>
      </p:sp>
      <p:sp>
        <p:nvSpPr>
          <p:cNvPr id="3" name="Content Placeholder 2"/>
          <p:cNvSpPr>
            <a:spLocks noGrp="1"/>
          </p:cNvSpPr>
          <p:nvPr>
            <p:ph idx="1"/>
          </p:nvPr>
        </p:nvSpPr>
        <p:spPr>
          <a:xfrm>
            <a:off x="357786" y="1624012"/>
            <a:ext cx="8291264" cy="4525963"/>
          </a:xfrm>
        </p:spPr>
        <p:txBody>
          <a:bodyPr>
            <a:normAutofit/>
          </a:bodyPr>
          <a:lstStyle/>
          <a:p>
            <a:r>
              <a:rPr lang="en-GB" sz="1600" b="1" dirty="0">
                <a:solidFill>
                  <a:srgbClr val="00B0F0"/>
                </a:solidFill>
              </a:rPr>
              <a:t>FX UPDATE : </a:t>
            </a:r>
          </a:p>
          <a:p>
            <a:r>
              <a:rPr lang="en-GB" sz="1600" b="1" dirty="0">
                <a:solidFill>
                  <a:srgbClr val="00B0F0"/>
                </a:solidFill>
              </a:rPr>
              <a:t>EURO : A VERY sideways performance given focus for many has been ELSEWHERE i.e. stocks and bonds. Overall we remain negative whilst sub 1.1500 and a breach 1.1241 50% ret, we FREE FALL. </a:t>
            </a:r>
          </a:p>
          <a:p>
            <a:endParaRPr lang="en-GB" sz="1600" b="1" dirty="0">
              <a:solidFill>
                <a:srgbClr val="00B0F0"/>
              </a:solidFill>
            </a:endParaRPr>
          </a:p>
          <a:p>
            <a:r>
              <a:rPr lang="en-GB" sz="1600" b="1" dirty="0">
                <a:solidFill>
                  <a:srgbClr val="00B0F0"/>
                </a:solidFill>
              </a:rPr>
              <a:t>EUR GBP I have long favoured a short in this and ACTIONED a short recently, it has a long way to go. I would prefer it to REFLECT a weak EURO performance overall not a DIFFERENT rate of change on a EURO rally with GBP. This could be the STAR trade for the YEAR END. </a:t>
            </a:r>
          </a:p>
          <a:p>
            <a:endParaRPr lang="en-GB" sz="1600" b="1" dirty="0">
              <a:solidFill>
                <a:srgbClr val="00B0F0"/>
              </a:solidFill>
            </a:endParaRPr>
          </a:p>
          <a:p>
            <a:pPr marL="0" indent="0">
              <a:buNone/>
            </a:pPr>
            <a:r>
              <a:rPr lang="en-GB" sz="1600" b="1" dirty="0">
                <a:solidFill>
                  <a:srgbClr val="00B0F0"/>
                </a:solidFill>
              </a:rPr>
              <a:t>     USD EM This really is starting to stretch its legs now and REAL MONEY is long EM and am sure</a:t>
            </a:r>
          </a:p>
          <a:p>
            <a:pPr marL="0" lvl="0" indent="0">
              <a:buNone/>
            </a:pPr>
            <a:r>
              <a:rPr lang="en-GB" sz="1600" b="1" dirty="0">
                <a:solidFill>
                  <a:srgbClr val="00B0F0"/>
                </a:solidFill>
              </a:rPr>
              <a:t>     poised to ADD as confidence builds.</a:t>
            </a:r>
          </a:p>
          <a:p>
            <a:pPr marL="0" indent="0">
              <a:buNone/>
            </a:pPr>
            <a:endParaRPr lang="en-GB" sz="1600" b="1" dirty="0">
              <a:solidFill>
                <a:srgbClr val="00B0F0"/>
              </a:solidFill>
            </a:endParaRPr>
          </a:p>
          <a:p>
            <a:pPr marL="0" lvl="0" indent="0">
              <a:buNone/>
            </a:pPr>
            <a:r>
              <a:rPr lang="en-GB" sz="1600" b="1" dirty="0">
                <a:solidFill>
                  <a:srgbClr val="00B0F0"/>
                </a:solidFill>
              </a:rPr>
              <a:t>     USD INR has now confirmed its long-term top.</a:t>
            </a:r>
          </a:p>
          <a:p>
            <a:endParaRPr lang="en-GB" sz="2000" b="1" dirty="0">
              <a:solidFill>
                <a:srgbClr val="00B0F0"/>
              </a:solidFill>
            </a:endParaRPr>
          </a:p>
          <a:p>
            <a:pPr marL="0" indent="0">
              <a:buNone/>
            </a:pPr>
            <a:endParaRPr lang="en-GB" sz="2000" b="1" dirty="0">
              <a:solidFill>
                <a:srgbClr val="00B0F0"/>
              </a:solidFill>
            </a:endParaRPr>
          </a:p>
          <a:p>
            <a:pPr marL="400050" lvl="1" indent="0">
              <a:buNone/>
            </a:pPr>
            <a:endParaRPr lang="en-GB" sz="2000" b="1" dirty="0">
              <a:solidFill>
                <a:srgbClr val="00B0F0"/>
              </a:solidFill>
            </a:endParaRPr>
          </a:p>
          <a:p>
            <a:endParaRPr lang="en-GB" sz="2400" b="1" dirty="0">
              <a:solidFill>
                <a:srgbClr val="00B0F0"/>
              </a:solidFill>
            </a:endParaRPr>
          </a:p>
          <a:p>
            <a:pPr marL="0" indent="0">
              <a:buNone/>
            </a:pPr>
            <a:endParaRPr lang="en-GB" sz="2400" b="1" dirty="0">
              <a:solidFill>
                <a:srgbClr val="00B0F0"/>
              </a:solidFill>
            </a:endParaRPr>
          </a:p>
        </p:txBody>
      </p:sp>
      <p:sp>
        <p:nvSpPr>
          <p:cNvPr id="4" name="Date Placeholder 3"/>
          <p:cNvSpPr>
            <a:spLocks noGrp="1"/>
          </p:cNvSpPr>
          <p:nvPr>
            <p:ph type="dt" sz="half" idx="10"/>
          </p:nvPr>
        </p:nvSpPr>
        <p:spPr/>
        <p:txBody>
          <a:bodyPr/>
          <a:lstStyle/>
          <a:p>
            <a:fld id="{630524A5-862B-4C6D-B777-73207D6063A4}" type="datetime1">
              <a:rPr lang="en-GB" smtClean="0"/>
              <a:t>07/12/2018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3</a:t>
            </a:fld>
            <a:endParaRPr lang="en-GB" dirty="0"/>
          </a:p>
        </p:txBody>
      </p:sp>
    </p:spTree>
    <p:extLst>
      <p:ext uri="{BB962C8B-B14F-4D97-AF65-F5344CB8AC3E}">
        <p14:creationId xmlns:p14="http://schemas.microsoft.com/office/powerpoint/2010/main" val="2059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391"/>
            <a:ext cx="8856984" cy="1066130"/>
          </a:xfrm>
        </p:spPr>
        <p:txBody>
          <a:bodyPr>
            <a:noAutofit/>
          </a:bodyPr>
          <a:lstStyle/>
          <a:p>
            <a:r>
              <a:rPr lang="en-GB" sz="1800" dirty="0"/>
              <a:t>US 30yr yield daily : We probably need to work off some of the extensive DROP on the week BUT sub the 200 day moving average 3.1419 won’t bode well.</a:t>
            </a:r>
          </a:p>
        </p:txBody>
      </p:sp>
      <p:sp>
        <p:nvSpPr>
          <p:cNvPr id="6" name="Date Placeholder 5"/>
          <p:cNvSpPr>
            <a:spLocks noGrp="1"/>
          </p:cNvSpPr>
          <p:nvPr>
            <p:ph type="dt" sz="half" idx="10"/>
          </p:nvPr>
        </p:nvSpPr>
        <p:spPr/>
        <p:txBody>
          <a:bodyPr/>
          <a:lstStyle/>
          <a:p>
            <a:fld id="{74B0BCB9-2B4B-412F-B71B-C61438EF09F0}"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30</a:t>
            </a:fld>
            <a:endParaRPr lang="en-GB" dirty="0"/>
          </a:p>
        </p:txBody>
      </p:sp>
      <p:pic>
        <p:nvPicPr>
          <p:cNvPr id="5" name="Content Placeholder 4">
            <a:extLst>
              <a:ext uri="{FF2B5EF4-FFF2-40B4-BE49-F238E27FC236}">
                <a16:creationId xmlns:a16="http://schemas.microsoft.com/office/drawing/2014/main" id="{7E4D563B-DB52-47C7-B697-37A3CA22A3BA}"/>
              </a:ext>
            </a:extLst>
          </p:cNvPr>
          <p:cNvPicPr>
            <a:picLocks noGrp="1" noChangeAspect="1"/>
          </p:cNvPicPr>
          <p:nvPr>
            <p:ph idx="1"/>
          </p:nvPr>
        </p:nvPicPr>
        <p:blipFill>
          <a:blip r:embed="rId2"/>
          <a:stretch>
            <a:fillRect/>
          </a:stretch>
        </p:blipFill>
        <p:spPr>
          <a:xfrm>
            <a:off x="139506" y="1322521"/>
            <a:ext cx="8824981" cy="5107209"/>
          </a:xfrm>
          <a:prstGeom prst="rect">
            <a:avLst/>
          </a:prstGeom>
        </p:spPr>
      </p:pic>
    </p:spTree>
    <p:extLst>
      <p:ext uri="{BB962C8B-B14F-4D97-AF65-F5344CB8AC3E}">
        <p14:creationId xmlns:p14="http://schemas.microsoft.com/office/powerpoint/2010/main" val="380052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quarterly : Again a significant reversal on the quarter that has made little IMPRESSION on the RSI. Despite HOLDING the 2.8259 moving average through it and we FREE FALL.</a:t>
            </a:r>
          </a:p>
        </p:txBody>
      </p:sp>
      <p:sp>
        <p:nvSpPr>
          <p:cNvPr id="6" name="Date Placeholder 5"/>
          <p:cNvSpPr>
            <a:spLocks noGrp="1"/>
          </p:cNvSpPr>
          <p:nvPr>
            <p:ph type="dt" sz="half" idx="10"/>
          </p:nvPr>
        </p:nvSpPr>
        <p:spPr/>
        <p:txBody>
          <a:bodyPr/>
          <a:lstStyle/>
          <a:p>
            <a:fld id="{74B0BCB9-2B4B-412F-B71B-C61438EF09F0}"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31</a:t>
            </a:fld>
            <a:endParaRPr lang="en-GB" dirty="0"/>
          </a:p>
        </p:txBody>
      </p:sp>
      <p:pic>
        <p:nvPicPr>
          <p:cNvPr id="5" name="Content Placeholder 4">
            <a:extLst>
              <a:ext uri="{FF2B5EF4-FFF2-40B4-BE49-F238E27FC236}">
                <a16:creationId xmlns:a16="http://schemas.microsoft.com/office/drawing/2014/main" id="{E4682BEF-A52C-46C4-98FA-E0DF5244A63B}"/>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183264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daily : This time we are SUB the 200 day moving average 2.9564 thus little preventing further downside. Sub 2.800 will be a big statement.</a:t>
            </a:r>
          </a:p>
        </p:txBody>
      </p:sp>
      <p:sp>
        <p:nvSpPr>
          <p:cNvPr id="6" name="Date Placeholder 5"/>
          <p:cNvSpPr>
            <a:spLocks noGrp="1"/>
          </p:cNvSpPr>
          <p:nvPr>
            <p:ph type="dt" sz="half" idx="10"/>
          </p:nvPr>
        </p:nvSpPr>
        <p:spPr/>
        <p:txBody>
          <a:bodyPr/>
          <a:lstStyle/>
          <a:p>
            <a:fld id="{74B0BCB9-2B4B-412F-B71B-C61438EF09F0}"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32</a:t>
            </a:fld>
            <a:endParaRPr lang="en-GB" dirty="0"/>
          </a:p>
        </p:txBody>
      </p:sp>
      <p:pic>
        <p:nvPicPr>
          <p:cNvPr id="5" name="Content Placeholder 4">
            <a:extLst>
              <a:ext uri="{FF2B5EF4-FFF2-40B4-BE49-F238E27FC236}">
                <a16:creationId xmlns:a16="http://schemas.microsoft.com/office/drawing/2014/main" id="{E8DADBE7-A733-43D3-8775-F96B806F42E1}"/>
              </a:ext>
            </a:extLst>
          </p:cNvPr>
          <p:cNvPicPr>
            <a:picLocks noGrp="1" noChangeAspect="1"/>
          </p:cNvPicPr>
          <p:nvPr>
            <p:ph idx="1"/>
          </p:nvPr>
        </p:nvPicPr>
        <p:blipFill>
          <a:blip r:embed="rId2"/>
          <a:stretch>
            <a:fillRect/>
          </a:stretch>
        </p:blipFill>
        <p:spPr>
          <a:xfrm>
            <a:off x="179512" y="1412776"/>
            <a:ext cx="8784976" cy="5040560"/>
          </a:xfrm>
          <a:prstGeom prst="rect">
            <a:avLst/>
          </a:prstGeom>
        </p:spPr>
      </p:pic>
    </p:spTree>
    <p:extLst>
      <p:ext uri="{BB962C8B-B14F-4D97-AF65-F5344CB8AC3E}">
        <p14:creationId xmlns:p14="http://schemas.microsoft.com/office/powerpoint/2010/main" val="238506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quarterly : We are along way off the moving average 2.0961 but the RSI REMAINS at 1982 levels.</a:t>
            </a:r>
          </a:p>
        </p:txBody>
      </p:sp>
      <p:sp>
        <p:nvSpPr>
          <p:cNvPr id="7" name="Date Placeholder 6"/>
          <p:cNvSpPr>
            <a:spLocks noGrp="1"/>
          </p:cNvSpPr>
          <p:nvPr>
            <p:ph type="dt" sz="half" idx="10"/>
          </p:nvPr>
        </p:nvSpPr>
        <p:spPr/>
        <p:txBody>
          <a:bodyPr/>
          <a:lstStyle/>
          <a:p>
            <a:fld id="{A982B353-821C-422A-B8F0-BFBE7F5960EF}" type="datetime1">
              <a:rPr lang="en-GB" smtClean="0"/>
              <a:t>07/12/2018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33</a:t>
            </a:fld>
            <a:endParaRPr lang="en-GB" dirty="0"/>
          </a:p>
        </p:txBody>
      </p:sp>
      <p:pic>
        <p:nvPicPr>
          <p:cNvPr id="5" name="Content Placeholder 4">
            <a:extLst>
              <a:ext uri="{FF2B5EF4-FFF2-40B4-BE49-F238E27FC236}">
                <a16:creationId xmlns:a16="http://schemas.microsoft.com/office/drawing/2014/main" id="{D6D2467D-C9C0-4254-83C9-01D911DFE5CF}"/>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241537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10yr quarterly : Its been one way traffic all month and the next KEY test is the 0.249 channel.</a:t>
            </a:r>
          </a:p>
        </p:txBody>
      </p:sp>
      <p:sp>
        <p:nvSpPr>
          <p:cNvPr id="6" name="Date Placeholder 5"/>
          <p:cNvSpPr>
            <a:spLocks noGrp="1"/>
          </p:cNvSpPr>
          <p:nvPr>
            <p:ph type="dt" sz="half" idx="10"/>
          </p:nvPr>
        </p:nvSpPr>
        <p:spPr/>
        <p:txBody>
          <a:bodyPr/>
          <a:lstStyle/>
          <a:p>
            <a:fld id="{4558F5D3-CA7C-4A0D-8A75-E4130B1CD6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34</a:t>
            </a:fld>
            <a:endParaRPr lang="en-GB" dirty="0"/>
          </a:p>
        </p:txBody>
      </p:sp>
      <p:pic>
        <p:nvPicPr>
          <p:cNvPr id="4" name="Content Placeholder 3">
            <a:extLst>
              <a:ext uri="{FF2B5EF4-FFF2-40B4-BE49-F238E27FC236}">
                <a16:creationId xmlns:a16="http://schemas.microsoft.com/office/drawing/2014/main" id="{29A04145-C8FD-44C8-8B3F-10375980557F}"/>
              </a:ext>
            </a:extLst>
          </p:cNvPr>
          <p:cNvPicPr>
            <a:picLocks noGrp="1" noChangeAspect="1"/>
          </p:cNvPicPr>
          <p:nvPr>
            <p:ph idx="1"/>
          </p:nvPr>
        </p:nvPicPr>
        <p:blipFill>
          <a:blip r:embed="rId2"/>
          <a:stretch>
            <a:fillRect/>
          </a:stretch>
        </p:blipFill>
        <p:spPr>
          <a:xfrm>
            <a:off x="179512" y="1417638"/>
            <a:ext cx="8856984" cy="5035698"/>
          </a:xfrm>
          <a:prstGeom prst="rect">
            <a:avLst/>
          </a:prstGeom>
        </p:spPr>
      </p:pic>
    </p:spTree>
    <p:extLst>
      <p:ext uri="{BB962C8B-B14F-4D97-AF65-F5344CB8AC3E}">
        <p14:creationId xmlns:p14="http://schemas.microsoft.com/office/powerpoint/2010/main" val="3625662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579296" cy="1143000"/>
          </a:xfrm>
        </p:spPr>
        <p:txBody>
          <a:bodyPr>
            <a:noAutofit/>
          </a:bodyPr>
          <a:lstStyle/>
          <a:p>
            <a:r>
              <a:rPr lang="en-GB" sz="1800" dirty="0"/>
              <a:t>DBR 46 daily : One of the most resilient bonds going and we are well on the way to breaching the 100% ret 141.935.</a:t>
            </a:r>
          </a:p>
        </p:txBody>
      </p:sp>
      <p:sp>
        <p:nvSpPr>
          <p:cNvPr id="6" name="Date Placeholder 5"/>
          <p:cNvSpPr>
            <a:spLocks noGrp="1"/>
          </p:cNvSpPr>
          <p:nvPr>
            <p:ph type="dt" sz="half" idx="10"/>
          </p:nvPr>
        </p:nvSpPr>
        <p:spPr/>
        <p:txBody>
          <a:bodyPr/>
          <a:lstStyle/>
          <a:p>
            <a:fld id="{35D182A8-0FBC-4860-8017-B1810C9BFB7A}"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35</a:t>
            </a:fld>
            <a:endParaRPr lang="en-GB" dirty="0"/>
          </a:p>
        </p:txBody>
      </p:sp>
      <p:pic>
        <p:nvPicPr>
          <p:cNvPr id="5" name="Content Placeholder 4">
            <a:extLst>
              <a:ext uri="{FF2B5EF4-FFF2-40B4-BE49-F238E27FC236}">
                <a16:creationId xmlns:a16="http://schemas.microsoft.com/office/drawing/2014/main" id="{AE8ED929-DBB5-45A0-8409-61F1E381B607}"/>
              </a:ext>
            </a:extLst>
          </p:cNvPr>
          <p:cNvPicPr>
            <a:picLocks noGrp="1" noChangeAspect="1"/>
          </p:cNvPicPr>
          <p:nvPr>
            <p:ph idx="1"/>
          </p:nvPr>
        </p:nvPicPr>
        <p:blipFill>
          <a:blip r:embed="rId2"/>
          <a:stretch>
            <a:fillRect/>
          </a:stretch>
        </p:blipFill>
        <p:spPr>
          <a:xfrm>
            <a:off x="179512" y="1340768"/>
            <a:ext cx="8856984" cy="5112567"/>
          </a:xfrm>
          <a:prstGeom prst="rect">
            <a:avLst/>
          </a:prstGeom>
        </p:spPr>
      </p:pic>
    </p:spTree>
    <p:extLst>
      <p:ext uri="{BB962C8B-B14F-4D97-AF65-F5344CB8AC3E}">
        <p14:creationId xmlns:p14="http://schemas.microsoft.com/office/powerpoint/2010/main" val="283909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Italian generic 10yr daily : We are TEASING the 3.179 moving average, little else to ADD. </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36</a:t>
            </a:fld>
            <a:endParaRPr lang="en-GB" dirty="0"/>
          </a:p>
        </p:txBody>
      </p:sp>
      <p:pic>
        <p:nvPicPr>
          <p:cNvPr id="5" name="Content Placeholder 4">
            <a:extLst>
              <a:ext uri="{FF2B5EF4-FFF2-40B4-BE49-F238E27FC236}">
                <a16:creationId xmlns:a16="http://schemas.microsoft.com/office/drawing/2014/main" id="{A21C3EFC-9E7D-4790-AD11-142DBF59AB5F}"/>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49043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b="1" dirty="0">
                <a:solidFill>
                  <a:srgbClr val="00B0F0"/>
                </a:solidFill>
              </a:rPr>
              <a:t>US curves a once in a lifetime opportunity?</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37</a:t>
            </a:fld>
            <a:endParaRPr lang="en-GB" dirty="0"/>
          </a:p>
        </p:txBody>
      </p:sp>
      <p:sp>
        <p:nvSpPr>
          <p:cNvPr id="3" name="Content Placeholder 2">
            <a:extLst>
              <a:ext uri="{FF2B5EF4-FFF2-40B4-BE49-F238E27FC236}">
                <a16:creationId xmlns:a16="http://schemas.microsoft.com/office/drawing/2014/main" id="{565540BB-CB7C-46ED-97CB-8BE8792637E5}"/>
              </a:ext>
            </a:extLst>
          </p:cNvPr>
          <p:cNvSpPr>
            <a:spLocks noGrp="1"/>
          </p:cNvSpPr>
          <p:nvPr>
            <p:ph idx="1"/>
          </p:nvPr>
        </p:nvSpPr>
        <p:spPr/>
        <p:txBody>
          <a:bodyPr>
            <a:normAutofit/>
          </a:bodyPr>
          <a:lstStyle/>
          <a:p>
            <a:r>
              <a:rPr lang="en-GB" sz="1800" b="1" dirty="0">
                <a:solidFill>
                  <a:srgbClr val="00B0F0"/>
                </a:solidFill>
              </a:rPr>
              <a:t>Curves continue to steepen in the back and that should persist.</a:t>
            </a:r>
          </a:p>
          <a:p>
            <a:endParaRPr lang="en-GB" sz="1800" b="1" dirty="0">
              <a:solidFill>
                <a:srgbClr val="00B0F0"/>
              </a:solidFill>
            </a:endParaRPr>
          </a:p>
          <a:p>
            <a:r>
              <a:rPr lang="en-GB" sz="1800" b="1" dirty="0">
                <a:solidFill>
                  <a:srgbClr val="00B0F0"/>
                </a:solidFill>
              </a:rPr>
              <a:t>** It seems the BACK END is where the TRADE is given the 2-30, 5-30 and 10-30 performance yesterday. </a:t>
            </a:r>
          </a:p>
          <a:p>
            <a:pPr marL="0" indent="0">
              <a:buNone/>
            </a:pPr>
            <a:r>
              <a:rPr lang="en-GB" sz="1800" b="1" dirty="0">
                <a:solidFill>
                  <a:srgbClr val="00B0F0"/>
                </a:solidFill>
              </a:rPr>
              <a:t>      All generally have low RSI’s, MANY at 2006 levels. </a:t>
            </a:r>
          </a:p>
          <a:p>
            <a:pPr marL="0" indent="0">
              <a:buNone/>
            </a:pPr>
            <a:endParaRPr lang="en-GB" sz="1800" b="1" dirty="0">
              <a:solidFill>
                <a:srgbClr val="00B0F0"/>
              </a:solidFill>
            </a:endParaRPr>
          </a:p>
          <a:p>
            <a:r>
              <a:rPr lang="en-GB" sz="1800" b="1" dirty="0">
                <a:solidFill>
                  <a:srgbClr val="00B0F0"/>
                </a:solidFill>
              </a:rPr>
              <a:t>It seems hard at the moment to pinpoint the OPTIMUM curve to go for but contenders already are 2-30, 5-30 and 10-30, that said most could do with quarter end confirmation.</a:t>
            </a:r>
          </a:p>
          <a:p>
            <a:endParaRPr lang="en-GB" sz="1800" b="1" dirty="0">
              <a:solidFill>
                <a:srgbClr val="00B0F0"/>
              </a:solidFill>
            </a:endParaRPr>
          </a:p>
          <a:p>
            <a:r>
              <a:rPr lang="en-GB" sz="1800" b="1" dirty="0">
                <a:solidFill>
                  <a:srgbClr val="00B0F0"/>
                </a:solidFill>
              </a:rPr>
              <a:t>REMEMBER ALL RSI’s ARE EXTENDED AND MANY HAVE HIT MULTI YEAR 76.4% RETRACEMENTS!</a:t>
            </a:r>
          </a:p>
        </p:txBody>
      </p:sp>
    </p:spTree>
    <p:extLst>
      <p:ext uri="{BB962C8B-B14F-4D97-AF65-F5344CB8AC3E}">
        <p14:creationId xmlns:p14="http://schemas.microsoft.com/office/powerpoint/2010/main" val="2492208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2-5 curve monthly : We continue to flatten and the trend seems firmly in place as the RSI fails to be over stretched.</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38</a:t>
            </a:fld>
            <a:endParaRPr lang="en-GB" dirty="0"/>
          </a:p>
        </p:txBody>
      </p:sp>
      <p:pic>
        <p:nvPicPr>
          <p:cNvPr id="5" name="Content Placeholder 4">
            <a:extLst>
              <a:ext uri="{FF2B5EF4-FFF2-40B4-BE49-F238E27FC236}">
                <a16:creationId xmlns:a16="http://schemas.microsoft.com/office/drawing/2014/main" id="{850868DB-651E-4B42-8026-3EA813AFC95A}"/>
              </a:ext>
            </a:extLst>
          </p:cNvPr>
          <p:cNvPicPr>
            <a:picLocks noGrp="1" noChangeAspect="1"/>
          </p:cNvPicPr>
          <p:nvPr>
            <p:ph idx="1"/>
          </p:nvPr>
        </p:nvPicPr>
        <p:blipFill>
          <a:blip r:embed="rId2"/>
          <a:stretch>
            <a:fillRect/>
          </a:stretch>
        </p:blipFill>
        <p:spPr>
          <a:xfrm>
            <a:off x="179512" y="1417638"/>
            <a:ext cx="8784976" cy="4938712"/>
          </a:xfrm>
          <a:prstGeom prst="rect">
            <a:avLst/>
          </a:prstGeom>
        </p:spPr>
      </p:pic>
    </p:spTree>
    <p:extLst>
      <p:ext uri="{BB962C8B-B14F-4D97-AF65-F5344CB8AC3E}">
        <p14:creationId xmlns:p14="http://schemas.microsoft.com/office/powerpoint/2010/main" val="1677954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2-10 curve monthly : A perpetual bleed lower despite the oversold RSI.</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39</a:t>
            </a:fld>
            <a:endParaRPr lang="en-GB" dirty="0"/>
          </a:p>
        </p:txBody>
      </p:sp>
      <p:pic>
        <p:nvPicPr>
          <p:cNvPr id="5" name="Content Placeholder 4">
            <a:extLst>
              <a:ext uri="{FF2B5EF4-FFF2-40B4-BE49-F238E27FC236}">
                <a16:creationId xmlns:a16="http://schemas.microsoft.com/office/drawing/2014/main" id="{C50AFB31-627C-4A10-AE4D-1EAD843FDB97}"/>
              </a:ext>
            </a:extLst>
          </p:cNvPr>
          <p:cNvPicPr>
            <a:picLocks noGrp="1" noChangeAspect="1"/>
          </p:cNvPicPr>
          <p:nvPr>
            <p:ph idx="1"/>
          </p:nvPr>
        </p:nvPicPr>
        <p:blipFill>
          <a:blip r:embed="rId2"/>
          <a:stretch>
            <a:fillRect/>
          </a:stretch>
        </p:blipFill>
        <p:spPr>
          <a:xfrm>
            <a:off x="179512" y="1268760"/>
            <a:ext cx="8784976" cy="5184576"/>
          </a:xfrm>
          <a:prstGeom prst="rect">
            <a:avLst/>
          </a:prstGeom>
        </p:spPr>
      </p:pic>
    </p:spTree>
    <p:extLst>
      <p:ext uri="{BB962C8B-B14F-4D97-AF65-F5344CB8AC3E}">
        <p14:creationId xmlns:p14="http://schemas.microsoft.com/office/powerpoint/2010/main" val="4991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6646"/>
            <a:ext cx="8784976" cy="1143000"/>
          </a:xfrm>
        </p:spPr>
        <p:txBody>
          <a:bodyPr>
            <a:noAutofit/>
          </a:bodyPr>
          <a:lstStyle/>
          <a:p>
            <a:r>
              <a:rPr lang="en-GB" sz="1800" dirty="0"/>
              <a:t>EUR USD quarterly : We continue to trade sideways but a breach the multi year 50% ret 1.1241 WILL HELP ALOT.</a:t>
            </a:r>
          </a:p>
        </p:txBody>
      </p:sp>
      <p:sp>
        <p:nvSpPr>
          <p:cNvPr id="6" name="Date Placeholder 5"/>
          <p:cNvSpPr>
            <a:spLocks noGrp="1"/>
          </p:cNvSpPr>
          <p:nvPr>
            <p:ph type="dt" sz="half" idx="10"/>
          </p:nvPr>
        </p:nvSpPr>
        <p:spPr/>
        <p:txBody>
          <a:bodyPr/>
          <a:lstStyle/>
          <a:p>
            <a:fld id="{C6DF2352-C31E-4727-9621-726E02FFBA6D}"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a:t>
            </a:fld>
            <a:endParaRPr lang="en-GB" dirty="0"/>
          </a:p>
        </p:txBody>
      </p:sp>
      <p:pic>
        <p:nvPicPr>
          <p:cNvPr id="5" name="Content Placeholder 4">
            <a:extLst>
              <a:ext uri="{FF2B5EF4-FFF2-40B4-BE49-F238E27FC236}">
                <a16:creationId xmlns:a16="http://schemas.microsoft.com/office/drawing/2014/main" id="{FFCEDC6C-3809-421B-BED5-99E2F31049B5}"/>
              </a:ext>
            </a:extLst>
          </p:cNvPr>
          <p:cNvPicPr>
            <a:picLocks noGrp="1" noChangeAspect="1"/>
          </p:cNvPicPr>
          <p:nvPr>
            <p:ph idx="1"/>
          </p:nvPr>
        </p:nvPicPr>
        <p:blipFill>
          <a:blip r:embed="rId2"/>
          <a:stretch>
            <a:fillRect/>
          </a:stretch>
        </p:blipFill>
        <p:spPr>
          <a:xfrm>
            <a:off x="179512" y="1412776"/>
            <a:ext cx="8856984" cy="4943574"/>
          </a:xfrm>
          <a:prstGeom prst="rect">
            <a:avLst/>
          </a:prstGeom>
        </p:spPr>
      </p:pic>
    </p:spTree>
    <p:extLst>
      <p:ext uri="{BB962C8B-B14F-4D97-AF65-F5344CB8AC3E}">
        <p14:creationId xmlns:p14="http://schemas.microsoft.com/office/powerpoint/2010/main" val="2387689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2-30 curve monthly : This has been the clinical trade, hitting the multi year </a:t>
            </a:r>
            <a:br>
              <a:rPr lang="en-GB" sz="1800" dirty="0"/>
            </a:br>
            <a:r>
              <a:rPr lang="en-GB" sz="1800" dirty="0"/>
              <a:t>76.4% ret 34.856 on the NOSE. We just need to see if the retracement holds second time down.</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40</a:t>
            </a:fld>
            <a:endParaRPr lang="en-GB" dirty="0"/>
          </a:p>
        </p:txBody>
      </p:sp>
      <p:pic>
        <p:nvPicPr>
          <p:cNvPr id="5" name="Content Placeholder 4">
            <a:extLst>
              <a:ext uri="{FF2B5EF4-FFF2-40B4-BE49-F238E27FC236}">
                <a16:creationId xmlns:a16="http://schemas.microsoft.com/office/drawing/2014/main" id="{47FE7A15-8C95-49D3-8953-80033BA30A9D}"/>
              </a:ext>
            </a:extLst>
          </p:cNvPr>
          <p:cNvPicPr>
            <a:picLocks noGrp="1" noChangeAspect="1"/>
          </p:cNvPicPr>
          <p:nvPr>
            <p:ph idx="1"/>
          </p:nvPr>
        </p:nvPicPr>
        <p:blipFill>
          <a:blip r:embed="rId2"/>
          <a:stretch>
            <a:fillRect/>
          </a:stretch>
        </p:blipFill>
        <p:spPr>
          <a:xfrm>
            <a:off x="179512" y="1417639"/>
            <a:ext cx="8784976" cy="4938712"/>
          </a:xfrm>
          <a:prstGeom prst="rect">
            <a:avLst/>
          </a:prstGeom>
        </p:spPr>
      </p:pic>
    </p:spTree>
    <p:extLst>
      <p:ext uri="{BB962C8B-B14F-4D97-AF65-F5344CB8AC3E}">
        <p14:creationId xmlns:p14="http://schemas.microsoft.com/office/powerpoint/2010/main" val="209102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2-30 curve daily : We have held the recent low 223.6% ret 34.672 and now need to POP above the 200% ret 42.759.</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41</a:t>
            </a:fld>
            <a:endParaRPr lang="en-GB" dirty="0"/>
          </a:p>
        </p:txBody>
      </p:sp>
      <p:pic>
        <p:nvPicPr>
          <p:cNvPr id="5" name="Content Placeholder 4">
            <a:extLst>
              <a:ext uri="{FF2B5EF4-FFF2-40B4-BE49-F238E27FC236}">
                <a16:creationId xmlns:a16="http://schemas.microsoft.com/office/drawing/2014/main" id="{07C072AC-E54A-4107-A578-2A7664A03824}"/>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568786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5-30 curve monthly : A very SUPPORTED area of the curve as we seem to HOLD DIPS WELL. Hopefully we can breach 50.oo on any bounce.</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42</a:t>
            </a:fld>
            <a:endParaRPr lang="en-GB" dirty="0"/>
          </a:p>
        </p:txBody>
      </p:sp>
      <p:pic>
        <p:nvPicPr>
          <p:cNvPr id="5" name="Content Placeholder 4">
            <a:extLst>
              <a:ext uri="{FF2B5EF4-FFF2-40B4-BE49-F238E27FC236}">
                <a16:creationId xmlns:a16="http://schemas.microsoft.com/office/drawing/2014/main" id="{D99884AA-44CB-426C-A902-9C5F63BD266C}"/>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3282632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5-30 curve daily : Hopefully this is the extent of the DIP and we climb higher into the weekend.</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43</a:t>
            </a:fld>
            <a:endParaRPr lang="en-GB" dirty="0"/>
          </a:p>
        </p:txBody>
      </p:sp>
      <p:pic>
        <p:nvPicPr>
          <p:cNvPr id="5" name="Content Placeholder 4">
            <a:extLst>
              <a:ext uri="{FF2B5EF4-FFF2-40B4-BE49-F238E27FC236}">
                <a16:creationId xmlns:a16="http://schemas.microsoft.com/office/drawing/2014/main" id="{0394472A-9920-4196-83E7-02F4F791DF76}"/>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2730380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10-30 curve monthly : The dip seems to be holding and should head higher.</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44</a:t>
            </a:fld>
            <a:endParaRPr lang="en-GB" dirty="0"/>
          </a:p>
        </p:txBody>
      </p:sp>
      <p:pic>
        <p:nvPicPr>
          <p:cNvPr id="5" name="Content Placeholder 4">
            <a:extLst>
              <a:ext uri="{FF2B5EF4-FFF2-40B4-BE49-F238E27FC236}">
                <a16:creationId xmlns:a16="http://schemas.microsoft.com/office/drawing/2014/main" id="{F9958DB8-5BE6-418E-A44B-70B7427C6D6F}"/>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2769333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US 10-30 curve daily : Again a reasonable dip but ideally we close above the 50% ret 27.831  in order to maintain momentum.</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45</a:t>
            </a:fld>
            <a:endParaRPr lang="en-GB" dirty="0"/>
          </a:p>
        </p:txBody>
      </p:sp>
      <p:pic>
        <p:nvPicPr>
          <p:cNvPr id="5" name="Content Placeholder 4">
            <a:extLst>
              <a:ext uri="{FF2B5EF4-FFF2-40B4-BE49-F238E27FC236}">
                <a16:creationId xmlns:a16="http://schemas.microsoft.com/office/drawing/2014/main" id="{2E5DF71F-1B55-4C84-9134-D830B52F0E4E}"/>
              </a:ext>
            </a:extLst>
          </p:cNvPr>
          <p:cNvPicPr>
            <a:picLocks noGrp="1" noChangeAspect="1"/>
          </p:cNvPicPr>
          <p:nvPr>
            <p:ph idx="1"/>
          </p:nvPr>
        </p:nvPicPr>
        <p:blipFill>
          <a:blip r:embed="rId2"/>
          <a:stretch>
            <a:fillRect/>
          </a:stretch>
        </p:blipFill>
        <p:spPr>
          <a:xfrm>
            <a:off x="179512" y="1340769"/>
            <a:ext cx="8784976" cy="5112568"/>
          </a:xfrm>
          <a:prstGeom prst="rect">
            <a:avLst/>
          </a:prstGeom>
        </p:spPr>
      </p:pic>
    </p:spTree>
    <p:extLst>
      <p:ext uri="{BB962C8B-B14F-4D97-AF65-F5344CB8AC3E}">
        <p14:creationId xmlns:p14="http://schemas.microsoft.com/office/powerpoint/2010/main" val="2616055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CL1 monthly : We have triggered significant stops lately and one versus natural gas. Despite the recent oversold daily RSI we struggle to HOLD. Next BIG support is the 76.4% ret 42.72.</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46</a:t>
            </a:fld>
            <a:endParaRPr lang="en-GB" dirty="0"/>
          </a:p>
        </p:txBody>
      </p:sp>
      <p:pic>
        <p:nvPicPr>
          <p:cNvPr id="5" name="Content Placeholder 4">
            <a:extLst>
              <a:ext uri="{FF2B5EF4-FFF2-40B4-BE49-F238E27FC236}">
                <a16:creationId xmlns:a16="http://schemas.microsoft.com/office/drawing/2014/main" id="{58E57187-F5D9-4F36-B8FF-7AB588454915}"/>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819243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CL1 monthly : Despite holding the 76.4% ret 50.27 we are struggling to do anything with it.</a:t>
            </a:r>
          </a:p>
        </p:txBody>
      </p:sp>
      <p:sp>
        <p:nvSpPr>
          <p:cNvPr id="6" name="Date Placeholder 5"/>
          <p:cNvSpPr>
            <a:spLocks noGrp="1"/>
          </p:cNvSpPr>
          <p:nvPr>
            <p:ph type="dt" sz="half" idx="10"/>
          </p:nvPr>
        </p:nvSpPr>
        <p:spPr/>
        <p:txBody>
          <a:bodyPr/>
          <a:lstStyle/>
          <a:p>
            <a:fld id="{B152B799-45FC-4576-A770-55272D9A351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47</a:t>
            </a:fld>
            <a:endParaRPr lang="en-GB" dirty="0"/>
          </a:p>
        </p:txBody>
      </p:sp>
      <p:pic>
        <p:nvPicPr>
          <p:cNvPr id="4" name="Content Placeholder 3">
            <a:extLst>
              <a:ext uri="{FF2B5EF4-FFF2-40B4-BE49-F238E27FC236}">
                <a16:creationId xmlns:a16="http://schemas.microsoft.com/office/drawing/2014/main" id="{6BDD22E3-0A85-4BBF-AAC9-5AD93FEE377A}"/>
              </a:ext>
            </a:extLst>
          </p:cNvPr>
          <p:cNvPicPr>
            <a:picLocks noGrp="1" noChangeAspect="1"/>
          </p:cNvPicPr>
          <p:nvPr>
            <p:ph idx="1"/>
          </p:nvPr>
        </p:nvPicPr>
        <p:blipFill>
          <a:blip r:embed="rId2"/>
          <a:stretch>
            <a:fillRect/>
          </a:stretch>
        </p:blipFill>
        <p:spPr>
          <a:xfrm>
            <a:off x="164914" y="1340768"/>
            <a:ext cx="8856984" cy="5112568"/>
          </a:xfrm>
          <a:prstGeom prst="rect">
            <a:avLst/>
          </a:prstGeom>
        </p:spPr>
      </p:pic>
    </p:spTree>
    <p:extLst>
      <p:ext uri="{BB962C8B-B14F-4D97-AF65-F5344CB8AC3E}">
        <p14:creationId xmlns:p14="http://schemas.microsoft.com/office/powerpoint/2010/main" val="3004686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endParaRPr lang="en-GB" sz="1800" dirty="0"/>
          </a:p>
        </p:txBody>
      </p:sp>
      <p:sp>
        <p:nvSpPr>
          <p:cNvPr id="5" name="Date Placeholder 4"/>
          <p:cNvSpPr>
            <a:spLocks noGrp="1"/>
          </p:cNvSpPr>
          <p:nvPr>
            <p:ph type="dt" sz="half" idx="10"/>
          </p:nvPr>
        </p:nvSpPr>
        <p:spPr/>
        <p:txBody>
          <a:bodyPr/>
          <a:lstStyle/>
          <a:p>
            <a:fld id="{0BE46ED6-8A4C-4972-ADE1-C74672B16B1A}" type="datetime1">
              <a:rPr lang="en-GB" smtClean="0"/>
              <a:t>07/12/2018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48</a:t>
            </a:fld>
            <a:endParaRPr lang="en-GB"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29600" cy="404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3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73096"/>
            <a:ext cx="8507288" cy="1044541"/>
          </a:xfrm>
        </p:spPr>
        <p:txBody>
          <a:bodyPr>
            <a:noAutofit/>
          </a:bodyPr>
          <a:lstStyle/>
          <a:p>
            <a:r>
              <a:rPr lang="en-GB" sz="1800" dirty="0"/>
              <a:t>EUR USD daily : A very sideways period of late but whilst sub the 1.1500 high all remains negative.</a:t>
            </a:r>
          </a:p>
        </p:txBody>
      </p:sp>
      <p:sp>
        <p:nvSpPr>
          <p:cNvPr id="6" name="Date Placeholder 5"/>
          <p:cNvSpPr>
            <a:spLocks noGrp="1"/>
          </p:cNvSpPr>
          <p:nvPr>
            <p:ph type="dt" sz="half" idx="10"/>
          </p:nvPr>
        </p:nvSpPr>
        <p:spPr/>
        <p:txBody>
          <a:bodyPr/>
          <a:lstStyle/>
          <a:p>
            <a:fld id="{98526D8B-C197-4634-82CF-C1787447D337}"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a:t>
            </a:fld>
            <a:endParaRPr lang="en-GB" dirty="0"/>
          </a:p>
        </p:txBody>
      </p:sp>
      <p:pic>
        <p:nvPicPr>
          <p:cNvPr id="4" name="Content Placeholder 3">
            <a:extLst>
              <a:ext uri="{FF2B5EF4-FFF2-40B4-BE49-F238E27FC236}">
                <a16:creationId xmlns:a16="http://schemas.microsoft.com/office/drawing/2014/main" id="{78C7D902-DAAF-4A4D-8AAD-184646760563}"/>
              </a:ext>
            </a:extLst>
          </p:cNvPr>
          <p:cNvPicPr>
            <a:picLocks noGrp="1" noChangeAspect="1"/>
          </p:cNvPicPr>
          <p:nvPr>
            <p:ph idx="1"/>
          </p:nvPr>
        </p:nvPicPr>
        <p:blipFill>
          <a:blip r:embed="rId2"/>
          <a:stretch>
            <a:fillRect/>
          </a:stretch>
        </p:blipFill>
        <p:spPr>
          <a:xfrm>
            <a:off x="179512" y="1340768"/>
            <a:ext cx="8856984" cy="5015583"/>
          </a:xfrm>
          <a:prstGeom prst="rect">
            <a:avLst/>
          </a:prstGeom>
        </p:spPr>
      </p:pic>
    </p:spTree>
    <p:extLst>
      <p:ext uri="{BB962C8B-B14F-4D97-AF65-F5344CB8AC3E}">
        <p14:creationId xmlns:p14="http://schemas.microsoft.com/office/powerpoint/2010/main" val="220161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94122"/>
          </a:xfrm>
        </p:spPr>
        <p:txBody>
          <a:bodyPr>
            <a:noAutofit/>
          </a:bodyPr>
          <a:lstStyle/>
          <a:p>
            <a:r>
              <a:rPr lang="en-GB" sz="1800" dirty="0"/>
              <a:t>EUR GBP quarterly : This is shaping up to be a VERY BEARISH long-term formation. The MAGNITUDE of upside pierces are extremely rare.</a:t>
            </a:r>
          </a:p>
        </p:txBody>
      </p:sp>
      <p:sp>
        <p:nvSpPr>
          <p:cNvPr id="5" name="Date Placeholder 4"/>
          <p:cNvSpPr>
            <a:spLocks noGrp="1"/>
          </p:cNvSpPr>
          <p:nvPr>
            <p:ph type="dt" sz="half" idx="10"/>
          </p:nvPr>
        </p:nvSpPr>
        <p:spPr/>
        <p:txBody>
          <a:bodyPr/>
          <a:lstStyle/>
          <a:p>
            <a:fld id="{08C34A9D-39B1-4923-91EA-3A7F90522E85}" type="datetime1">
              <a:rPr lang="en-GB" smtClean="0"/>
              <a:t>07/12/2018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6</a:t>
            </a:fld>
            <a:endParaRPr lang="en-GB" dirty="0"/>
          </a:p>
        </p:txBody>
      </p:sp>
      <p:pic>
        <p:nvPicPr>
          <p:cNvPr id="7" name="Content Placeholder 6">
            <a:extLst>
              <a:ext uri="{FF2B5EF4-FFF2-40B4-BE49-F238E27FC236}">
                <a16:creationId xmlns:a16="http://schemas.microsoft.com/office/drawing/2014/main" id="{034855B6-E822-4943-90A3-264351893C7D}"/>
              </a:ext>
            </a:extLst>
          </p:cNvPr>
          <p:cNvPicPr>
            <a:picLocks noGrp="1" noChangeAspect="1"/>
          </p:cNvPicPr>
          <p:nvPr>
            <p:ph idx="1"/>
          </p:nvPr>
        </p:nvPicPr>
        <p:blipFill>
          <a:blip r:embed="rId2"/>
          <a:stretch>
            <a:fillRect/>
          </a:stretch>
        </p:blipFill>
        <p:spPr>
          <a:xfrm>
            <a:off x="179512" y="1412776"/>
            <a:ext cx="8856984" cy="5040559"/>
          </a:xfrm>
          <a:prstGeom prst="rect">
            <a:avLst/>
          </a:prstGeom>
        </p:spPr>
      </p:pic>
    </p:spTree>
    <p:extLst>
      <p:ext uri="{BB962C8B-B14F-4D97-AF65-F5344CB8AC3E}">
        <p14:creationId xmlns:p14="http://schemas.microsoft.com/office/powerpoint/2010/main" val="274782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1800" dirty="0"/>
              <a:t>Cable Quarterly : No real outright trade here, we remain between the </a:t>
            </a:r>
            <a:r>
              <a:rPr lang="en-GB" sz="1800" dirty="0" err="1"/>
              <a:t>bollingers</a:t>
            </a:r>
            <a:r>
              <a:rPr lang="en-GB" sz="1800" dirty="0"/>
              <a:t> and it would be better to represent it via the EUR GBP idea. The overall bias remains lower while we are sub the 1.3308 trend friend </a:t>
            </a:r>
            <a:r>
              <a:rPr lang="en-GB" sz="1800" dirty="0" err="1"/>
              <a:t>bollinger</a:t>
            </a:r>
            <a:r>
              <a:rPr lang="en-GB" sz="1800" dirty="0"/>
              <a:t> average.</a:t>
            </a:r>
          </a:p>
        </p:txBody>
      </p:sp>
      <p:sp>
        <p:nvSpPr>
          <p:cNvPr id="6" name="Date Placeholder 5"/>
          <p:cNvSpPr>
            <a:spLocks noGrp="1"/>
          </p:cNvSpPr>
          <p:nvPr>
            <p:ph type="dt" sz="half" idx="10"/>
          </p:nvPr>
        </p:nvSpPr>
        <p:spPr/>
        <p:txBody>
          <a:bodyPr/>
          <a:lstStyle/>
          <a:p>
            <a:fld id="{0143A198-814F-472A-9DD4-B48FDCA32C1F}" type="datetime1">
              <a:rPr lang="en-GB" smtClean="0"/>
              <a:t>07/12/2018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7</a:t>
            </a:fld>
            <a:endParaRPr lang="en-GB" dirty="0"/>
          </a:p>
        </p:txBody>
      </p:sp>
      <p:pic>
        <p:nvPicPr>
          <p:cNvPr id="5" name="Content Placeholder 4">
            <a:extLst>
              <a:ext uri="{FF2B5EF4-FFF2-40B4-BE49-F238E27FC236}">
                <a16:creationId xmlns:a16="http://schemas.microsoft.com/office/drawing/2014/main" id="{F6B8A07F-0F98-4727-8740-26F0C1FD93FE}"/>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85571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DXY monthly : This remains a CONSTRUCTIVE chart whilst above the 50% ret 95.859, all is VERY POSITIVE. Plenty of CLEAR AIR above us, just need to make use of that opportunity.</a:t>
            </a:r>
          </a:p>
        </p:txBody>
      </p:sp>
      <p:sp>
        <p:nvSpPr>
          <p:cNvPr id="7" name="Date Placeholder 6"/>
          <p:cNvSpPr>
            <a:spLocks noGrp="1"/>
          </p:cNvSpPr>
          <p:nvPr>
            <p:ph type="dt" sz="half" idx="10"/>
          </p:nvPr>
        </p:nvSpPr>
        <p:spPr/>
        <p:txBody>
          <a:bodyPr/>
          <a:lstStyle/>
          <a:p>
            <a:fld id="{7087B9C4-FBE9-4E9F-9C6E-06E112CBBC2A}" type="datetime1">
              <a:rPr lang="en-GB" smtClean="0"/>
              <a:t>07/12/2018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8</a:t>
            </a:fld>
            <a:endParaRPr lang="en-GB" dirty="0"/>
          </a:p>
        </p:txBody>
      </p:sp>
      <p:pic>
        <p:nvPicPr>
          <p:cNvPr id="5" name="Content Placeholder 4">
            <a:extLst>
              <a:ext uri="{FF2B5EF4-FFF2-40B4-BE49-F238E27FC236}">
                <a16:creationId xmlns:a16="http://schemas.microsoft.com/office/drawing/2014/main" id="{84CFB755-BDDC-4661-B670-9C0B876650D2}"/>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294784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38138"/>
          </a:xfrm>
        </p:spPr>
        <p:txBody>
          <a:bodyPr>
            <a:noAutofit/>
          </a:bodyPr>
          <a:lstStyle/>
          <a:p>
            <a:r>
              <a:rPr lang="en-GB" sz="1800" dirty="0"/>
              <a:t>AUD USD monthly : A bit of a SPENT cross and would now be flat. Do not overtrade at these levels.</a:t>
            </a:r>
          </a:p>
        </p:txBody>
      </p:sp>
      <p:sp>
        <p:nvSpPr>
          <p:cNvPr id="5" name="Date Placeholder 4"/>
          <p:cNvSpPr>
            <a:spLocks noGrp="1"/>
          </p:cNvSpPr>
          <p:nvPr>
            <p:ph type="dt" sz="half" idx="10"/>
          </p:nvPr>
        </p:nvSpPr>
        <p:spPr/>
        <p:txBody>
          <a:bodyPr/>
          <a:lstStyle/>
          <a:p>
            <a:fld id="{C000CE3A-D93C-4672-9315-8B4D24776505}" type="datetime1">
              <a:rPr lang="en-GB" smtClean="0"/>
              <a:t>07/12/2018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9</a:t>
            </a:fld>
            <a:endParaRPr lang="en-GB" dirty="0"/>
          </a:p>
        </p:txBody>
      </p:sp>
      <p:pic>
        <p:nvPicPr>
          <p:cNvPr id="7" name="Content Placeholder 6">
            <a:extLst>
              <a:ext uri="{FF2B5EF4-FFF2-40B4-BE49-F238E27FC236}">
                <a16:creationId xmlns:a16="http://schemas.microsoft.com/office/drawing/2014/main" id="{C3093B6F-3905-4529-84C8-695D4FA13DF4}"/>
              </a:ext>
            </a:extLst>
          </p:cNvPr>
          <p:cNvPicPr>
            <a:picLocks noGrp="1" noChangeAspect="1"/>
          </p:cNvPicPr>
          <p:nvPr>
            <p:ph idx="1"/>
          </p:nvPr>
        </p:nvPicPr>
        <p:blipFill>
          <a:blip r:embed="rId3"/>
          <a:stretch>
            <a:fillRect/>
          </a:stretch>
        </p:blipFill>
        <p:spPr>
          <a:xfrm>
            <a:off x="179512" y="1268760"/>
            <a:ext cx="8856984" cy="5184576"/>
          </a:xfrm>
          <a:prstGeom prst="rect">
            <a:avLst/>
          </a:prstGeom>
        </p:spPr>
      </p:pic>
    </p:spTree>
    <p:extLst>
      <p:ext uri="{BB962C8B-B14F-4D97-AF65-F5344CB8AC3E}">
        <p14:creationId xmlns:p14="http://schemas.microsoft.com/office/powerpoint/2010/main" val="230053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56854</TotalTime>
  <Words>2045</Words>
  <Application>Microsoft Office PowerPoint</Application>
  <PresentationFormat>On-screen Show (4:3)</PresentationFormat>
  <Paragraphs>220</Paragraphs>
  <Slides>48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PowerPoint Presentation</vt:lpstr>
      <vt:lpstr>FX UPDATE</vt:lpstr>
      <vt:lpstr>FX UPDATE</vt:lpstr>
      <vt:lpstr>EUR USD quarterly : We continue to trade sideways but a breach the multi year 50% ret 1.1241 WILL HELP ALOT.</vt:lpstr>
      <vt:lpstr>EUR USD daily : A very sideways period of late but whilst sub the 1.1500 high all remains negative.</vt:lpstr>
      <vt:lpstr>EUR GBP quarterly : This is shaping up to be a VERY BEARISH long-term formation. The MAGNITUDE of upside pierces are extremely rare.</vt:lpstr>
      <vt:lpstr>Cable Quarterly : No real outright trade here, we remain between the bollingers and it would be better to represent it via the EUR GBP idea. The overall bias remains lower while we are sub the 1.3308 trend friend bollinger average.</vt:lpstr>
      <vt:lpstr>DXY monthly : This remains a CONSTRUCTIVE chart whilst above the 50% ret 95.859, all is VERY POSITIVE. Plenty of CLEAR AIR above us, just need to make use of that opportunity.</vt:lpstr>
      <vt:lpstr>AUD USD monthly : A bit of a SPENT cross and would now be flat. Do not overtrade at these levels.</vt:lpstr>
      <vt:lpstr>USD CAD weekly : This has trodden water for some time above the 1.2910 moving average and now has free UPSIDE AIR. A breach of the 23.6% ret 1.3451 will trigger bigger stops.</vt:lpstr>
      <vt:lpstr>USD EM SOME GREAT DISLOCATION OPPORTUNITIES </vt:lpstr>
      <vt:lpstr>USD BRL monthly : This is one of the BEST long-term trade offerings, these kind of dislocations are RARE especially aided by the recent DOUBLE TOP. We have tested the  23.6% ret 3.6078 but at the second test should SAIL through.</vt:lpstr>
      <vt:lpstr>USD BRL daily : Thus far we are rejecting the 100 day moving average 3.8794, a breach of the 38.2% ret 3.8241 will help a lot.</vt:lpstr>
      <vt:lpstr>USD TRY monthly : We are well on the way to the 38.2% ret 4.9197.</vt:lpstr>
      <vt:lpstr>USD MXN weekly : A very similar trend line to Oil a few weeks back. If we breach 20.00 then the 23.6% ret 19.6544 could be seen very quickly.</vt:lpstr>
      <vt:lpstr>USD ZAR monthly : The 13.4198 moving average is proving to be a difficult to break.</vt:lpstr>
      <vt:lpstr>USDINR weekly : The TOP is now confirmed and has a long way to GO.</vt:lpstr>
      <vt:lpstr>EQUITIES </vt:lpstr>
      <vt:lpstr>DAX monthly : We have broken a channel in existence since 2011 with out much comment or effort! </vt:lpstr>
      <vt:lpstr>DAX weekly : A particularly negative week and all stemmed from the failure to breach the 200 day moving average-23.6% ret 11559.</vt:lpstr>
      <vt:lpstr>Eurostox monthly : We have hit the 50% ret 3069.16 target, thus now a VERY important close looms. </vt:lpstr>
      <vt:lpstr>FTSE monthly : Given this has been a VERY technical market then a lot now depends on how we react to the 100% ret 6751.30. A close sub it will confirm the BIG TERMINAL TOP.</vt:lpstr>
      <vt:lpstr>Dow quarterly : The US is close to confirming a terminal TOP. We have not yet breached the 23344.52 previous low but should we do so then its FREE FALL and more importantly a TOP for MANY YEARS. The RSI has plenty of “juice left”. </vt:lpstr>
      <vt:lpstr>S&amp;P (future) daily : A very negative week given the persistent 100 day moving average failure, we just need to break lower and out of the bottom of the RANGE.</vt:lpstr>
      <vt:lpstr>Nasdaq monthly : This is a shorter term CHANNEL but we have breached it! Full confirmation wont  come till we breach Feb’s low 6630.</vt:lpstr>
      <vt:lpstr>Hang  Seng monthly : Yet another HOLD of MAJOR moving average 25131.78 support, lets see how far the recovery goes. </vt:lpstr>
      <vt:lpstr>BONDS</vt:lpstr>
      <vt:lpstr>US 2yr yield monthly : The RSI is the highest ever as we test-tease the multi year 38.2% ret 2.7357.</vt:lpstr>
      <vt:lpstr>US 30yr yield monthly : We now have 2 sizeable reversals, the only SAVIOUR-HOLD is the 3.1422 moving average, should this be breached then we free fall.</vt:lpstr>
      <vt:lpstr>US 30yr yield daily : We probably need to work off some of the extensive DROP on the week BUT sub the 200 day moving average 3.1419 won’t bode well.</vt:lpstr>
      <vt:lpstr>US 10yr yield quarterly : Again a significant reversal on the quarter that has made little IMPRESSION on the RSI. Despite HOLDING the 2.8259 moving average through it and we FREE FALL.</vt:lpstr>
      <vt:lpstr>US 10yr yield daily : This time we are SUB the 200 day moving average 2.9564 thus little preventing further downside. Sub 2.800 will be a big statement.</vt:lpstr>
      <vt:lpstr>US 5yr quarterly : We are along way off the moving average 2.0961 but the RSI REMAINS at 1982 levels.</vt:lpstr>
      <vt:lpstr>Generic German 10yr quarterly : Its been one way traffic all month and the next KEY test is the 0.249 channel.</vt:lpstr>
      <vt:lpstr>DBR 46 daily : One of the most resilient bonds going and we are well on the way to breaching the 100% ret 141.935.</vt:lpstr>
      <vt:lpstr>Italian generic 10yr daily : We are TEASING the 3.179 moving average, little else to ADD. </vt:lpstr>
      <vt:lpstr>US curves a once in a lifetime opportunity?</vt:lpstr>
      <vt:lpstr>US 2-5 curve monthly : We continue to flatten and the trend seems firmly in place as the RSI fails to be over stretched.</vt:lpstr>
      <vt:lpstr>US 2-10 curve monthly : A perpetual bleed lower despite the oversold RSI.</vt:lpstr>
      <vt:lpstr>US 2-30 curve monthly : This has been the clinical trade, hitting the multi year  76.4% ret 34.856 on the NOSE. We just need to see if the retracement holds second time down.</vt:lpstr>
      <vt:lpstr>US 2-30 curve daily : We have held the recent low 223.6% ret 34.672 and now need to POP above the 200% ret 42.759.</vt:lpstr>
      <vt:lpstr>US 5-30 curve monthly : A very SUPPORTED area of the curve as we seem to HOLD DIPS WELL. Hopefully we can breach 50.oo on any bounce.</vt:lpstr>
      <vt:lpstr>US 5-30 curve daily : Hopefully this is the extent of the DIP and we climb higher into the weekend.</vt:lpstr>
      <vt:lpstr>US 10-30 curve monthly : The dip seems to be holding and should head higher.</vt:lpstr>
      <vt:lpstr>US 10-30 curve daily : Again a reasonable dip but ideally we close above the 50% ret 27.831  in order to maintain momentum.</vt:lpstr>
      <vt:lpstr>CL1 monthly : We have triggered significant stops lately and one versus natural gas. Despite the recent oversold daily RSI we struggle to HOLD. Next BIG support is the 76.4% ret 42.72.</vt:lpstr>
      <vt:lpstr>CL1 monthly : Despite holding the 76.4% ret 50.27 we are struggling to do anything with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Williams</dc:creator>
  <cp:lastModifiedBy>Chris Williams</cp:lastModifiedBy>
  <cp:revision>1406</cp:revision>
  <cp:lastPrinted>2018-04-24T15:43:24Z</cp:lastPrinted>
  <dcterms:created xsi:type="dcterms:W3CDTF">2017-12-19T13:52:01Z</dcterms:created>
  <dcterms:modified xsi:type="dcterms:W3CDTF">2018-12-07T11:22:28Z</dcterms:modified>
</cp:coreProperties>
</file>