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22" r:id="rId2"/>
    <p:sldId id="453" r:id="rId3"/>
    <p:sldId id="445" r:id="rId4"/>
    <p:sldId id="446" r:id="rId5"/>
    <p:sldId id="463" r:id="rId6"/>
    <p:sldId id="334" r:id="rId7"/>
    <p:sldId id="464" r:id="rId8"/>
    <p:sldId id="261" r:id="rId9"/>
    <p:sldId id="417" r:id="rId10"/>
    <p:sldId id="264" r:id="rId11"/>
    <p:sldId id="465" r:id="rId12"/>
    <p:sldId id="314" r:id="rId13"/>
    <p:sldId id="442" r:id="rId14"/>
    <p:sldId id="277" r:id="rId15"/>
    <p:sldId id="278" r:id="rId16"/>
    <p:sldId id="461" r:id="rId17"/>
    <p:sldId id="462" r:id="rId18"/>
    <p:sldId id="460" r:id="rId19"/>
    <p:sldId id="405" r:id="rId20"/>
    <p:sldId id="356" r:id="rId21"/>
    <p:sldId id="354" r:id="rId22"/>
    <p:sldId id="353" r:id="rId23"/>
    <p:sldId id="357" r:id="rId24"/>
    <p:sldId id="363" r:id="rId25"/>
    <p:sldId id="469" r:id="rId26"/>
    <p:sldId id="466" r:id="rId27"/>
    <p:sldId id="468" r:id="rId28"/>
    <p:sldId id="447" r:id="rId29"/>
    <p:sldId id="262" r:id="rId30"/>
    <p:sldId id="263" r:id="rId31"/>
    <p:sldId id="296" r:id="rId32"/>
    <p:sldId id="309" r:id="rId33"/>
    <p:sldId id="455" r:id="rId34"/>
    <p:sldId id="311" r:id="rId35"/>
    <p:sldId id="456" r:id="rId36"/>
    <p:sldId id="325" r:id="rId37"/>
    <p:sldId id="451" r:id="rId38"/>
    <p:sldId id="457" r:id="rId39"/>
    <p:sldId id="321" r:id="rId40"/>
    <p:sldId id="452" r:id="rId41"/>
    <p:sldId id="458" r:id="rId42"/>
    <p:sldId id="266" r:id="rId43"/>
    <p:sldId id="459" r:id="rId44"/>
    <p:sldId id="449" r:id="rId45"/>
    <p:sldId id="413" r:id="rId46"/>
    <p:sldId id="258" r:id="rId47"/>
    <p:sldId id="260" r:id="rId48"/>
    <p:sldId id="368" r:id="rId49"/>
    <p:sldId id="265" r:id="rId50"/>
    <p:sldId id="267" r:id="rId51"/>
    <p:sldId id="269" r:id="rId52"/>
    <p:sldId id="271" r:id="rId53"/>
    <p:sldId id="454" r:id="rId54"/>
    <p:sldId id="257" r:id="rId55"/>
    <p:sldId id="410" r:id="rId56"/>
    <p:sldId id="371" r:id="rId57"/>
    <p:sldId id="431" r:id="rId58"/>
    <p:sldId id="432" r:id="rId59"/>
    <p:sldId id="416" r:id="rId60"/>
    <p:sldId id="418" r:id="rId61"/>
    <p:sldId id="390" r:id="rId62"/>
    <p:sldId id="434" r:id="rId63"/>
    <p:sldId id="412" r:id="rId64"/>
    <p:sldId id="419" r:id="rId65"/>
    <p:sldId id="437" r:id="rId66"/>
    <p:sldId id="287" r:id="rId6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3258" autoAdjust="0"/>
  </p:normalViewPr>
  <p:slideViewPr>
    <p:cSldViewPr>
      <p:cViewPr varScale="1">
        <p:scale>
          <a:sx n="114" d="100"/>
          <a:sy n="114" d="100"/>
        </p:scale>
        <p:origin x="172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67676945-C3C9-41D2-AD3C-EACFDB4A99F5}" type="datetimeFigureOut">
              <a:rPr lang="en-GB" smtClean="0"/>
              <a:t>15/04/2019</a:t>
            </a:fld>
            <a:endParaRPr lang="en-GB"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22287829-8AEF-4590-9DC8-E60A0F980B6D}" type="slidenum">
              <a:rPr lang="en-GB" smtClean="0"/>
              <a:t>‹#›</a:t>
            </a:fld>
            <a:endParaRPr lang="en-GB" dirty="0"/>
          </a:p>
        </p:txBody>
      </p:sp>
    </p:spTree>
    <p:extLst>
      <p:ext uri="{BB962C8B-B14F-4D97-AF65-F5344CB8AC3E}">
        <p14:creationId xmlns:p14="http://schemas.microsoft.com/office/powerpoint/2010/main" val="147348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8D3FDE-8A38-451A-B6DF-B38929CD9BAD}" type="slidenum">
              <a:rPr lang="en-GB" smtClean="0"/>
              <a:t>28</a:t>
            </a:fld>
            <a:endParaRPr lang="en-GB" dirty="0"/>
          </a:p>
        </p:txBody>
      </p:sp>
    </p:spTree>
    <p:extLst>
      <p:ext uri="{BB962C8B-B14F-4D97-AF65-F5344CB8AC3E}">
        <p14:creationId xmlns:p14="http://schemas.microsoft.com/office/powerpoint/2010/main" val="1072136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5F8D3FDE-8A38-451A-B6DF-B38929CD9BAD}" type="slidenum">
              <a:rPr lang="en-GB" smtClean="0"/>
              <a:t>29</a:t>
            </a:fld>
            <a:endParaRPr lang="en-GB" dirty="0"/>
          </a:p>
        </p:txBody>
      </p:sp>
    </p:spTree>
    <p:extLst>
      <p:ext uri="{BB962C8B-B14F-4D97-AF65-F5344CB8AC3E}">
        <p14:creationId xmlns:p14="http://schemas.microsoft.com/office/powerpoint/2010/main" val="101179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3FDE-8A38-451A-B6DF-B38929CD9BAD}" type="slidenum">
              <a:rPr lang="en-GB" smtClean="0"/>
              <a:t>42</a:t>
            </a:fld>
            <a:endParaRPr lang="en-GB" dirty="0"/>
          </a:p>
        </p:txBody>
      </p:sp>
    </p:spTree>
    <p:extLst>
      <p:ext uri="{BB962C8B-B14F-4D97-AF65-F5344CB8AC3E}">
        <p14:creationId xmlns:p14="http://schemas.microsoft.com/office/powerpoint/2010/main" val="22187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3FDE-8A38-451A-B6DF-B38929CD9BAD}" type="slidenum">
              <a:rPr lang="en-GB" smtClean="0"/>
              <a:t>43</a:t>
            </a:fld>
            <a:endParaRPr lang="en-GB" dirty="0"/>
          </a:p>
        </p:txBody>
      </p:sp>
    </p:spTree>
    <p:extLst>
      <p:ext uri="{BB962C8B-B14F-4D97-AF65-F5344CB8AC3E}">
        <p14:creationId xmlns:p14="http://schemas.microsoft.com/office/powerpoint/2010/main" val="264265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3FDE-8A38-451A-B6DF-B38929CD9BAD}" type="slidenum">
              <a:rPr lang="en-GB" smtClean="0"/>
              <a:t>44</a:t>
            </a:fld>
            <a:endParaRPr lang="en-GB" dirty="0"/>
          </a:p>
        </p:txBody>
      </p:sp>
    </p:spTree>
    <p:extLst>
      <p:ext uri="{BB962C8B-B14F-4D97-AF65-F5344CB8AC3E}">
        <p14:creationId xmlns:p14="http://schemas.microsoft.com/office/powerpoint/2010/main" val="823568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8A0E9-5D79-48C0-9B5F-C5851330EE4D}" type="slidenum">
              <a:rPr lang="en-US" smtClean="0"/>
              <a:t>51</a:t>
            </a:fld>
            <a:endParaRPr lang="en-US" dirty="0"/>
          </a:p>
        </p:txBody>
      </p:sp>
    </p:spTree>
    <p:extLst>
      <p:ext uri="{BB962C8B-B14F-4D97-AF65-F5344CB8AC3E}">
        <p14:creationId xmlns:p14="http://schemas.microsoft.com/office/powerpoint/2010/main" val="307812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259846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68092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315254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403836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99791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11670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334558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105109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390121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103090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D20DD-3238-4188-87E0-0112E8D419C2}" type="datetimeFigureOut">
              <a:rPr lang="en-US" smtClean="0"/>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96A1E4-B8DE-48F0-B01F-77C4000C5732}" type="slidenum">
              <a:rPr lang="en-US" smtClean="0"/>
              <a:t>‹#›</a:t>
            </a:fld>
            <a:endParaRPr lang="en-US" dirty="0"/>
          </a:p>
        </p:txBody>
      </p:sp>
    </p:spTree>
    <p:extLst>
      <p:ext uri="{BB962C8B-B14F-4D97-AF65-F5344CB8AC3E}">
        <p14:creationId xmlns:p14="http://schemas.microsoft.com/office/powerpoint/2010/main" val="406163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D20DD-3238-4188-87E0-0112E8D419C2}" type="datetimeFigureOut">
              <a:rPr lang="en-US" smtClean="0"/>
              <a:t>4/15/2019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6A1E4-B8DE-48F0-B01F-77C4000C5732}" type="slidenum">
              <a:rPr lang="en-US" smtClean="0"/>
              <a:t>‹#›</a:t>
            </a:fld>
            <a:endParaRPr lang="en-US" dirty="0"/>
          </a:p>
        </p:txBody>
      </p:sp>
    </p:spTree>
    <p:extLst>
      <p:ext uri="{BB962C8B-B14F-4D97-AF65-F5344CB8AC3E}">
        <p14:creationId xmlns:p14="http://schemas.microsoft.com/office/powerpoint/2010/main" val="25449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9" y="189000"/>
            <a:ext cx="714761" cy="6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99592" y="120402"/>
            <a:ext cx="8064896" cy="6894195"/>
          </a:xfrm>
          <a:prstGeom prst="rect">
            <a:avLst/>
          </a:prstGeom>
          <a:solidFill>
            <a:schemeClr val="bg1"/>
          </a:solidFill>
          <a:ln>
            <a:solidFill>
              <a:schemeClr val="tx1"/>
            </a:solidFill>
          </a:ln>
        </p:spPr>
        <p:txBody>
          <a:bodyPr wrap="square" rtlCol="0">
            <a:spAutoFit/>
          </a:bodyPr>
          <a:lstStyle/>
          <a:p>
            <a:pPr lvl="0" algn="just"/>
            <a:r>
              <a:rPr lang="en-GB" sz="1600" b="1" dirty="0">
                <a:solidFill>
                  <a:srgbClr val="00B0F0"/>
                </a:solidFill>
              </a:rPr>
              <a:t>MULTI ASSET UPDATE : ALL ABOUT THE US YIELDS FAILING CRITICAL 50 DAY MOVING AVERAGES!</a:t>
            </a:r>
          </a:p>
          <a:p>
            <a:pPr lvl="0" algn="just"/>
            <a:endParaRPr lang="en-GB" sz="1600" b="1" dirty="0">
              <a:solidFill>
                <a:srgbClr val="00B0F0"/>
              </a:solidFill>
            </a:endParaRPr>
          </a:p>
          <a:p>
            <a:pPr lvl="0" algn="just"/>
            <a:r>
              <a:rPr lang="en-GB" sz="1600" b="1" dirty="0">
                <a:solidFill>
                  <a:srgbClr val="00B0F0"/>
                </a:solidFill>
              </a:rPr>
              <a:t>WHATS CHANGED :</a:t>
            </a:r>
          </a:p>
          <a:p>
            <a:pPr lvl="0" algn="just"/>
            <a:endParaRPr lang="en-GB" sz="1600" b="1" dirty="0">
              <a:solidFill>
                <a:srgbClr val="00B0F0"/>
              </a:solidFill>
            </a:endParaRPr>
          </a:p>
          <a:p>
            <a:pPr lvl="0" algn="just"/>
            <a:r>
              <a:rPr lang="en-GB" sz="1600" b="1" dirty="0">
                <a:solidFill>
                  <a:srgbClr val="00B0F0"/>
                </a:solidFill>
              </a:rPr>
              <a:t>BOND YIELDS HAVE POPPED AND MANY TODAY ARE TESTING 50 DAY MOVING AVERAGES SO KEY FOR THE LONGERTERM VIEW, THEY FAIL. </a:t>
            </a:r>
          </a:p>
          <a:p>
            <a:pPr lvl="0" algn="just"/>
            <a:endParaRPr lang="en-GB" sz="1600" b="1" dirty="0">
              <a:solidFill>
                <a:srgbClr val="00B0F0"/>
              </a:solidFill>
            </a:endParaRPr>
          </a:p>
          <a:p>
            <a:pPr lvl="0" algn="just"/>
            <a:r>
              <a:rPr lang="en-GB" sz="1600" b="1" dirty="0">
                <a:solidFill>
                  <a:srgbClr val="00B0F0"/>
                </a:solidFill>
              </a:rPr>
              <a:t>US CURVES CONTINUE TO SEE THE PERFORMANCE SHIFT MORE TO THE FRONT END AND THE us 2-5 HAS A NICE BASE. </a:t>
            </a:r>
          </a:p>
          <a:p>
            <a:pPr lvl="0" algn="just"/>
            <a:endParaRPr lang="en-GB" sz="1600" b="1" dirty="0">
              <a:solidFill>
                <a:srgbClr val="00B0F0"/>
              </a:solidFill>
            </a:endParaRPr>
          </a:p>
          <a:p>
            <a:pPr lvl="0" algn="just"/>
            <a:r>
              <a:rPr lang="en-GB" sz="1600" b="1" dirty="0">
                <a:solidFill>
                  <a:srgbClr val="00B0F0"/>
                </a:solidFill>
              </a:rPr>
              <a:t>FX WATCH THE EURO AS A SUSTAINTED TIME AROUND THE MULTI YEAR 1.1241 RETRACEMENT IS “NOT HEALTHY”. DXY CONTINUESTO PUT IN A LAME PERFORMANCE.</a:t>
            </a:r>
          </a:p>
          <a:p>
            <a:pPr lvl="0" algn="just"/>
            <a:endParaRPr lang="en-GB" sz="1600" b="1" dirty="0">
              <a:solidFill>
                <a:srgbClr val="00B0F0"/>
              </a:solidFill>
            </a:endParaRPr>
          </a:p>
          <a:p>
            <a:pPr lvl="0" algn="just"/>
            <a:r>
              <a:rPr lang="en-GB" sz="1600" b="1" dirty="0">
                <a:solidFill>
                  <a:srgbClr val="00B0F0"/>
                </a:solidFill>
              </a:rPr>
              <a:t>EM FX, THIS CONTINUES TO ENDORSE FURTHER EM STRENGTH CONTINUING, WITH THE EXCEPTION OF TURKEY.</a:t>
            </a:r>
          </a:p>
          <a:p>
            <a:pPr lvl="0" algn="just"/>
            <a:endParaRPr lang="en-GB" sz="1600" b="1" dirty="0">
              <a:solidFill>
                <a:srgbClr val="00B0F0"/>
              </a:solidFill>
            </a:endParaRPr>
          </a:p>
          <a:p>
            <a:pPr lvl="0" algn="just"/>
            <a:r>
              <a:rPr lang="en-GB" sz="1600" b="1" dirty="0">
                <a:solidFill>
                  <a:srgbClr val="00B0F0"/>
                </a:solidFill>
              </a:rPr>
              <a:t>EQUITIES, THESE ARE THE BIGGEST PAIN! THEY CONTINUE TO GRIND HIGHER WHICH IS AT ODDS WITH THE MORE LONGTERM CHARTS. GIVEN EARNINGS SEASON IS UPON US I STILL REMAIN VERY SCEPTICAL ABOUT RESULTS AND FORWARD PROJECTIONS, ITS GOING TO BE A TOUGH YEAR FOR MANY.  </a:t>
            </a:r>
          </a:p>
          <a:p>
            <a:pPr lvl="0" algn="just"/>
            <a:r>
              <a:rPr lang="en-GB" sz="1600" b="1" dirty="0">
                <a:solidFill>
                  <a:srgbClr val="00B0F0"/>
                </a:solidFill>
              </a:rPr>
              <a:t>***THEY REMAINA NIGGLE AND STILL BELIEVE THERE IS A NEGATIVE SURPRISE LOOMING.***</a:t>
            </a:r>
          </a:p>
          <a:p>
            <a:pPr lvl="0" algn="just"/>
            <a:endParaRPr lang="en-GB" sz="1600" b="1" dirty="0">
              <a:solidFill>
                <a:srgbClr val="00B0F0"/>
              </a:solidFill>
              <a:latin typeface="+mj-lt"/>
            </a:endParaRPr>
          </a:p>
          <a:p>
            <a:pPr lvl="0" algn="just"/>
            <a:r>
              <a:rPr lang="en-GB" sz="1600" b="1" dirty="0">
                <a:solidFill>
                  <a:srgbClr val="00B0F0"/>
                </a:solidFill>
                <a:latin typeface="+mj-lt"/>
              </a:rPr>
              <a:t>OIL IS POISED TO STALL AS GOLD HOLDS A MAJOR RETRACEMENT.</a:t>
            </a:r>
          </a:p>
          <a:p>
            <a:pPr lvl="0" algn="just"/>
            <a:endParaRPr lang="en-GB" sz="1400" b="1" dirty="0">
              <a:solidFill>
                <a:srgbClr val="00B0F0"/>
              </a:solidFill>
              <a:latin typeface="+mj-lt"/>
            </a:endParaRPr>
          </a:p>
          <a:p>
            <a:pPr lvl="0" algn="just"/>
            <a:endParaRPr lang="en-GB" sz="1400" b="1" dirty="0">
              <a:solidFill>
                <a:srgbClr val="00B0F0"/>
              </a:solidFill>
              <a:latin typeface="+mj-lt"/>
            </a:endParaRPr>
          </a:p>
          <a:p>
            <a:pPr lvl="0" algn="just"/>
            <a:endParaRPr lang="en-GB" sz="1400" b="1" dirty="0">
              <a:solidFill>
                <a:srgbClr val="00B0F0"/>
              </a:solidFill>
              <a:latin typeface="+mj-lt"/>
            </a:endParaRPr>
          </a:p>
          <a:p>
            <a:pPr lvl="0" algn="just"/>
            <a:endParaRPr lang="en-GB" sz="1600" b="1" dirty="0">
              <a:solidFill>
                <a:srgbClr val="00B0F0"/>
              </a:solidFill>
            </a:endParaRPr>
          </a:p>
        </p:txBody>
      </p:sp>
      <p:sp>
        <p:nvSpPr>
          <p:cNvPr id="2" name="Date Placeholder 1"/>
          <p:cNvSpPr>
            <a:spLocks noGrp="1"/>
          </p:cNvSpPr>
          <p:nvPr>
            <p:ph type="dt" sz="half" idx="10"/>
          </p:nvPr>
        </p:nvSpPr>
        <p:spPr/>
        <p:txBody>
          <a:bodyPr/>
          <a:lstStyle/>
          <a:p>
            <a:fld id="{570D439F-DFAE-458F-997B-3365A0098FAC}" type="datetime1">
              <a:rPr lang="en-GB" smtClean="0"/>
              <a:t>15/04/2019</a:t>
            </a:fld>
            <a:endParaRPr lang="en-GB" dirty="0"/>
          </a:p>
        </p:txBody>
      </p:sp>
      <p:sp>
        <p:nvSpPr>
          <p:cNvPr id="3" name="Slide Number Placeholder 2"/>
          <p:cNvSpPr>
            <a:spLocks noGrp="1"/>
          </p:cNvSpPr>
          <p:nvPr>
            <p:ph type="sldNum" sz="quarter" idx="12"/>
          </p:nvPr>
        </p:nvSpPr>
        <p:spPr/>
        <p:txBody>
          <a:bodyPr/>
          <a:lstStyle/>
          <a:p>
            <a:fld id="{592C0178-552E-4FDD-8F6C-86E7FB7443DD}" type="slidenum">
              <a:rPr lang="en-GB" smtClean="0"/>
              <a:t>1</a:t>
            </a:fld>
            <a:endParaRPr lang="en-GB" dirty="0"/>
          </a:p>
        </p:txBody>
      </p:sp>
    </p:spTree>
    <p:extLst>
      <p:ext uri="{BB962C8B-B14F-4D97-AF65-F5344CB8AC3E}">
        <p14:creationId xmlns:p14="http://schemas.microsoft.com/office/powerpoint/2010/main" val="323350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US 5yr quarterly : We are now targeting the 1.9983 moving average as the RSI unwinds SOME of its 1981 tension. Where were 2000 and 2007 in this chart?</a:t>
            </a:r>
          </a:p>
        </p:txBody>
      </p:sp>
      <p:sp>
        <p:nvSpPr>
          <p:cNvPr id="7" name="Date Placeholder 6"/>
          <p:cNvSpPr>
            <a:spLocks noGrp="1"/>
          </p:cNvSpPr>
          <p:nvPr>
            <p:ph type="dt" sz="half" idx="10"/>
          </p:nvPr>
        </p:nvSpPr>
        <p:spPr/>
        <p:txBody>
          <a:bodyPr/>
          <a:lstStyle/>
          <a:p>
            <a:fld id="{A982B353-821C-422A-B8F0-BFBE7F5960EF}"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10</a:t>
            </a:fld>
            <a:endParaRPr lang="en-GB" dirty="0"/>
          </a:p>
        </p:txBody>
      </p:sp>
      <p:pic>
        <p:nvPicPr>
          <p:cNvPr id="5" name="Content Placeholder 4">
            <a:extLst>
              <a:ext uri="{FF2B5EF4-FFF2-40B4-BE49-F238E27FC236}">
                <a16:creationId xmlns:a16="http://schemas.microsoft.com/office/drawing/2014/main" id="{A3CB340E-100D-4F4F-BA23-BAD4809E6BE5}"/>
              </a:ext>
            </a:extLst>
          </p:cNvPr>
          <p:cNvPicPr>
            <a:picLocks noGrp="1" noChangeAspect="1"/>
          </p:cNvPicPr>
          <p:nvPr>
            <p:ph idx="1"/>
          </p:nvPr>
        </p:nvPicPr>
        <p:blipFill>
          <a:blip r:embed="rId2"/>
          <a:stretch>
            <a:fillRect/>
          </a:stretch>
        </p:blipFill>
        <p:spPr>
          <a:xfrm>
            <a:off x="179512" y="1340768"/>
            <a:ext cx="8784976" cy="5112568"/>
          </a:xfrm>
          <a:prstGeom prst="rect">
            <a:avLst/>
          </a:prstGeom>
        </p:spPr>
      </p:pic>
    </p:spTree>
    <p:extLst>
      <p:ext uri="{BB962C8B-B14F-4D97-AF65-F5344CB8AC3E}">
        <p14:creationId xmlns:p14="http://schemas.microsoft.com/office/powerpoint/2010/main" val="241537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16" y="341784"/>
            <a:ext cx="8507288" cy="782960"/>
          </a:xfrm>
        </p:spPr>
        <p:txBody>
          <a:bodyPr>
            <a:noAutofit/>
          </a:bodyPr>
          <a:lstStyle/>
          <a:p>
            <a:r>
              <a:rPr lang="en-GB" sz="1800" dirty="0"/>
              <a:t>US 5yr daily : Another IMPORTANT test in the form of the 2.4017 50 day moving average.</a:t>
            </a:r>
          </a:p>
        </p:txBody>
      </p:sp>
      <p:sp>
        <p:nvSpPr>
          <p:cNvPr id="7" name="Date Placeholder 6"/>
          <p:cNvSpPr>
            <a:spLocks noGrp="1"/>
          </p:cNvSpPr>
          <p:nvPr>
            <p:ph type="dt" sz="half" idx="10"/>
          </p:nvPr>
        </p:nvSpPr>
        <p:spPr/>
        <p:txBody>
          <a:bodyPr/>
          <a:lstStyle/>
          <a:p>
            <a:fld id="{A982B353-821C-422A-B8F0-BFBE7F5960EF}"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11</a:t>
            </a:fld>
            <a:endParaRPr lang="en-GB" dirty="0"/>
          </a:p>
        </p:txBody>
      </p:sp>
      <p:pic>
        <p:nvPicPr>
          <p:cNvPr id="16" name="Content Placeholder 15">
            <a:extLst>
              <a:ext uri="{FF2B5EF4-FFF2-40B4-BE49-F238E27FC236}">
                <a16:creationId xmlns:a16="http://schemas.microsoft.com/office/drawing/2014/main" id="{3E3F7E32-E183-4CCF-BC54-4B64A93607BB}"/>
              </a:ext>
            </a:extLst>
          </p:cNvPr>
          <p:cNvPicPr>
            <a:picLocks noGrp="1" noChangeAspect="1"/>
          </p:cNvPicPr>
          <p:nvPr>
            <p:ph idx="1"/>
          </p:nvPr>
        </p:nvPicPr>
        <p:blipFill>
          <a:blip r:embed="rId2"/>
          <a:stretch>
            <a:fillRect/>
          </a:stretch>
        </p:blipFill>
        <p:spPr>
          <a:xfrm>
            <a:off x="107504" y="1268760"/>
            <a:ext cx="8928992" cy="5184575"/>
          </a:xfrm>
          <a:prstGeom prst="rect">
            <a:avLst/>
          </a:prstGeom>
        </p:spPr>
      </p:pic>
    </p:spTree>
    <p:extLst>
      <p:ext uri="{BB962C8B-B14F-4D97-AF65-F5344CB8AC3E}">
        <p14:creationId xmlns:p14="http://schemas.microsoft.com/office/powerpoint/2010/main" val="64543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noAutofit/>
          </a:bodyPr>
          <a:lstStyle/>
          <a:p>
            <a:r>
              <a:rPr lang="en-GB" sz="1800" dirty="0"/>
              <a:t>Generic German 10yr quarterly : We have popped outside the long-term trend channel but the daily chart is similar to the US in terms of 50 day moving average resistance.</a:t>
            </a:r>
          </a:p>
        </p:txBody>
      </p:sp>
      <p:sp>
        <p:nvSpPr>
          <p:cNvPr id="6" name="Date Placeholder 5"/>
          <p:cNvSpPr>
            <a:spLocks noGrp="1"/>
          </p:cNvSpPr>
          <p:nvPr>
            <p:ph type="dt" sz="half" idx="10"/>
          </p:nvPr>
        </p:nvSpPr>
        <p:spPr/>
        <p:txBody>
          <a:bodyPr/>
          <a:lstStyle/>
          <a:p>
            <a:fld id="{4558F5D3-CA7C-4A0D-8A75-E4130B1CD6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12</a:t>
            </a:fld>
            <a:endParaRPr lang="en-GB" dirty="0"/>
          </a:p>
        </p:txBody>
      </p:sp>
      <p:pic>
        <p:nvPicPr>
          <p:cNvPr id="5" name="Content Placeholder 4">
            <a:extLst>
              <a:ext uri="{FF2B5EF4-FFF2-40B4-BE49-F238E27FC236}">
                <a16:creationId xmlns:a16="http://schemas.microsoft.com/office/drawing/2014/main" id="{651536D1-C739-493E-BE9F-027B9AD0FBDA}"/>
              </a:ext>
            </a:extLst>
          </p:cNvPr>
          <p:cNvPicPr>
            <a:picLocks noGrp="1" noChangeAspect="1"/>
          </p:cNvPicPr>
          <p:nvPr>
            <p:ph idx="1"/>
          </p:nvPr>
        </p:nvPicPr>
        <p:blipFill>
          <a:blip r:embed="rId2"/>
          <a:stretch>
            <a:fillRect/>
          </a:stretch>
        </p:blipFill>
        <p:spPr>
          <a:xfrm>
            <a:off x="179512" y="1484784"/>
            <a:ext cx="8856984" cy="4968552"/>
          </a:xfrm>
          <a:prstGeom prst="rect">
            <a:avLst/>
          </a:prstGeom>
        </p:spPr>
      </p:pic>
    </p:spTree>
    <p:extLst>
      <p:ext uri="{BB962C8B-B14F-4D97-AF65-F5344CB8AC3E}">
        <p14:creationId xmlns:p14="http://schemas.microsoft.com/office/powerpoint/2010/main" val="3625662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noAutofit/>
          </a:bodyPr>
          <a:lstStyle/>
          <a:p>
            <a:r>
              <a:rPr lang="en-GB" sz="1800" dirty="0"/>
              <a:t>Generic German 10yr daily : We are back up at the historical 50 day moving average 0.068 so KEY we replicate the previous failures. </a:t>
            </a:r>
          </a:p>
        </p:txBody>
      </p:sp>
      <p:sp>
        <p:nvSpPr>
          <p:cNvPr id="6" name="Date Placeholder 5"/>
          <p:cNvSpPr>
            <a:spLocks noGrp="1"/>
          </p:cNvSpPr>
          <p:nvPr>
            <p:ph type="dt" sz="half" idx="10"/>
          </p:nvPr>
        </p:nvSpPr>
        <p:spPr/>
        <p:txBody>
          <a:bodyPr/>
          <a:lstStyle/>
          <a:p>
            <a:fld id="{4558F5D3-CA7C-4A0D-8A75-E4130B1CD6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13</a:t>
            </a:fld>
            <a:endParaRPr lang="en-GB" dirty="0"/>
          </a:p>
        </p:txBody>
      </p:sp>
      <p:pic>
        <p:nvPicPr>
          <p:cNvPr id="5" name="Content Placeholder 4">
            <a:extLst>
              <a:ext uri="{FF2B5EF4-FFF2-40B4-BE49-F238E27FC236}">
                <a16:creationId xmlns:a16="http://schemas.microsoft.com/office/drawing/2014/main" id="{0AEFA03E-5A61-4D10-B152-1E95AEF397F5}"/>
              </a:ext>
            </a:extLst>
          </p:cNvPr>
          <p:cNvPicPr>
            <a:picLocks noGrp="1" noChangeAspect="1"/>
          </p:cNvPicPr>
          <p:nvPr>
            <p:ph idx="1"/>
          </p:nvPr>
        </p:nvPicPr>
        <p:blipFill>
          <a:blip r:embed="rId2"/>
          <a:stretch>
            <a:fillRect/>
          </a:stretch>
        </p:blipFill>
        <p:spPr>
          <a:xfrm>
            <a:off x="179512" y="1417639"/>
            <a:ext cx="8784976" cy="5035698"/>
          </a:xfrm>
          <a:prstGeom prst="rect">
            <a:avLst/>
          </a:prstGeom>
        </p:spPr>
      </p:pic>
    </p:spTree>
    <p:extLst>
      <p:ext uri="{BB962C8B-B14F-4D97-AF65-F5344CB8AC3E}">
        <p14:creationId xmlns:p14="http://schemas.microsoft.com/office/powerpoint/2010/main" val="491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579296" cy="1143000"/>
          </a:xfrm>
        </p:spPr>
        <p:txBody>
          <a:bodyPr>
            <a:noAutofit/>
          </a:bodyPr>
          <a:lstStyle/>
          <a:p>
            <a:r>
              <a:rPr lang="en-GB" sz="1800" dirty="0"/>
              <a:t>DBR 46 daily : A MAJOR breach of the channel and TEST of the 50 day moving average. </a:t>
            </a:r>
          </a:p>
        </p:txBody>
      </p:sp>
      <p:sp>
        <p:nvSpPr>
          <p:cNvPr id="6" name="Date Placeholder 5"/>
          <p:cNvSpPr>
            <a:spLocks noGrp="1"/>
          </p:cNvSpPr>
          <p:nvPr>
            <p:ph type="dt" sz="half" idx="10"/>
          </p:nvPr>
        </p:nvSpPr>
        <p:spPr/>
        <p:txBody>
          <a:bodyPr/>
          <a:lstStyle/>
          <a:p>
            <a:fld id="{35D182A8-0FBC-4860-8017-B1810C9BFB7A}"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14</a:t>
            </a:fld>
            <a:endParaRPr lang="en-GB" dirty="0"/>
          </a:p>
        </p:txBody>
      </p:sp>
      <p:pic>
        <p:nvPicPr>
          <p:cNvPr id="5" name="Content Placeholder 4">
            <a:extLst>
              <a:ext uri="{FF2B5EF4-FFF2-40B4-BE49-F238E27FC236}">
                <a16:creationId xmlns:a16="http://schemas.microsoft.com/office/drawing/2014/main" id="{2F55C068-B674-4354-816A-A8F732ADB25D}"/>
              </a:ext>
            </a:extLst>
          </p:cNvPr>
          <p:cNvPicPr>
            <a:picLocks noGrp="1" noChangeAspect="1"/>
          </p:cNvPicPr>
          <p:nvPr>
            <p:ph idx="1"/>
          </p:nvPr>
        </p:nvPicPr>
        <p:blipFill>
          <a:blip r:embed="rId2"/>
          <a:stretch>
            <a:fillRect/>
          </a:stretch>
        </p:blipFill>
        <p:spPr>
          <a:xfrm>
            <a:off x="251520" y="1403648"/>
            <a:ext cx="8784976" cy="5049687"/>
          </a:xfrm>
          <a:prstGeom prst="rect">
            <a:avLst/>
          </a:prstGeom>
        </p:spPr>
      </p:pic>
    </p:spTree>
    <p:extLst>
      <p:ext uri="{BB962C8B-B14F-4D97-AF65-F5344CB8AC3E}">
        <p14:creationId xmlns:p14="http://schemas.microsoft.com/office/powerpoint/2010/main" val="2839091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UK 10yr yield monthly : A savage about turn as the 50 period moving average resistance looms at 1.375.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15</a:t>
            </a:fld>
            <a:endParaRPr lang="en-GB" dirty="0"/>
          </a:p>
        </p:txBody>
      </p:sp>
      <p:pic>
        <p:nvPicPr>
          <p:cNvPr id="5" name="Content Placeholder 4">
            <a:extLst>
              <a:ext uri="{FF2B5EF4-FFF2-40B4-BE49-F238E27FC236}">
                <a16:creationId xmlns:a16="http://schemas.microsoft.com/office/drawing/2014/main" id="{FE12B3FD-5F65-4F10-9402-DC72D7D3C436}"/>
              </a:ext>
            </a:extLst>
          </p:cNvPr>
          <p:cNvPicPr>
            <a:picLocks noGrp="1" noChangeAspect="1"/>
          </p:cNvPicPr>
          <p:nvPr>
            <p:ph idx="1"/>
          </p:nvPr>
        </p:nvPicPr>
        <p:blipFill>
          <a:blip r:embed="rId2"/>
          <a:stretch>
            <a:fillRect/>
          </a:stretch>
        </p:blipFill>
        <p:spPr>
          <a:xfrm>
            <a:off x="179512" y="1340768"/>
            <a:ext cx="8784976" cy="5112567"/>
          </a:xfrm>
          <a:prstGeom prst="rect">
            <a:avLst/>
          </a:prstGeom>
        </p:spPr>
      </p:pic>
    </p:spTree>
    <p:extLst>
      <p:ext uri="{BB962C8B-B14F-4D97-AF65-F5344CB8AC3E}">
        <p14:creationId xmlns:p14="http://schemas.microsoft.com/office/powerpoint/2010/main" val="4904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UK 10yr yield weekly : We have bounced through most major moving averages and only major one left is the 1.355 200 period.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16</a:t>
            </a:fld>
            <a:endParaRPr lang="en-GB" dirty="0"/>
          </a:p>
        </p:txBody>
      </p:sp>
      <p:pic>
        <p:nvPicPr>
          <p:cNvPr id="5" name="Content Placeholder 4">
            <a:extLst>
              <a:ext uri="{FF2B5EF4-FFF2-40B4-BE49-F238E27FC236}">
                <a16:creationId xmlns:a16="http://schemas.microsoft.com/office/drawing/2014/main" id="{0F4BE2AD-4EED-4D8C-89A9-C991AF699F89}"/>
              </a:ext>
            </a:extLst>
          </p:cNvPr>
          <p:cNvPicPr>
            <a:picLocks noGrp="1" noChangeAspect="1"/>
          </p:cNvPicPr>
          <p:nvPr>
            <p:ph idx="1"/>
          </p:nvPr>
        </p:nvPicPr>
        <p:blipFill>
          <a:blip r:embed="rId2"/>
          <a:stretch>
            <a:fillRect/>
          </a:stretch>
        </p:blipFill>
        <p:spPr>
          <a:xfrm>
            <a:off x="179512" y="1340768"/>
            <a:ext cx="8784976" cy="5112567"/>
          </a:xfrm>
          <a:prstGeom prst="rect">
            <a:avLst/>
          </a:prstGeom>
        </p:spPr>
      </p:pic>
    </p:spTree>
    <p:extLst>
      <p:ext uri="{BB962C8B-B14F-4D97-AF65-F5344CB8AC3E}">
        <p14:creationId xmlns:p14="http://schemas.microsoft.com/office/powerpoint/2010/main" val="135772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UK 10yr yield daily : A very SHARP reversal leaving minimal levels and NO RSI extension.</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17</a:t>
            </a:fld>
            <a:endParaRPr lang="en-GB" dirty="0"/>
          </a:p>
        </p:txBody>
      </p:sp>
      <p:pic>
        <p:nvPicPr>
          <p:cNvPr id="5" name="Content Placeholder 4">
            <a:extLst>
              <a:ext uri="{FF2B5EF4-FFF2-40B4-BE49-F238E27FC236}">
                <a16:creationId xmlns:a16="http://schemas.microsoft.com/office/drawing/2014/main" id="{B2275090-DF44-4987-B36E-A5DF73FEA58E}"/>
              </a:ext>
            </a:extLst>
          </p:cNvPr>
          <p:cNvPicPr>
            <a:picLocks noGrp="1" noChangeAspect="1"/>
          </p:cNvPicPr>
          <p:nvPr>
            <p:ph idx="1"/>
          </p:nvPr>
        </p:nvPicPr>
        <p:blipFill>
          <a:blip r:embed="rId2"/>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193944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Italian generic 10yr daily : We have hit and very much recognised the 50 % ret 2.361 so all a bit neutral here along with the RSI.</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18</a:t>
            </a:fld>
            <a:endParaRPr lang="en-GB" dirty="0"/>
          </a:p>
        </p:txBody>
      </p:sp>
      <p:pic>
        <p:nvPicPr>
          <p:cNvPr id="5" name="Content Placeholder 4">
            <a:extLst>
              <a:ext uri="{FF2B5EF4-FFF2-40B4-BE49-F238E27FC236}">
                <a16:creationId xmlns:a16="http://schemas.microsoft.com/office/drawing/2014/main" id="{22726E0D-934C-4853-B720-B95D51AA803D}"/>
              </a:ext>
            </a:extLst>
          </p:cNvPr>
          <p:cNvPicPr>
            <a:picLocks noGrp="1" noChangeAspect="1"/>
          </p:cNvPicPr>
          <p:nvPr>
            <p:ph idx="1"/>
          </p:nvPr>
        </p:nvPicPr>
        <p:blipFill>
          <a:blip r:embed="rId2"/>
          <a:stretch>
            <a:fillRect/>
          </a:stretch>
        </p:blipFill>
        <p:spPr>
          <a:xfrm>
            <a:off x="179512" y="1484784"/>
            <a:ext cx="8784976" cy="4968552"/>
          </a:xfrm>
          <a:prstGeom prst="rect">
            <a:avLst/>
          </a:prstGeom>
        </p:spPr>
      </p:pic>
    </p:spTree>
    <p:extLst>
      <p:ext uri="{BB962C8B-B14F-4D97-AF65-F5344CB8AC3E}">
        <p14:creationId xmlns:p14="http://schemas.microsoft.com/office/powerpoint/2010/main" val="376076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b="1" dirty="0">
                <a:solidFill>
                  <a:srgbClr val="00B0F0"/>
                </a:solidFill>
              </a:rPr>
              <a:t>US curves a once in a lifetime opportunity?</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19</a:t>
            </a:fld>
            <a:endParaRPr lang="en-GB" dirty="0"/>
          </a:p>
        </p:txBody>
      </p:sp>
      <p:sp>
        <p:nvSpPr>
          <p:cNvPr id="3" name="Content Placeholder 2">
            <a:extLst>
              <a:ext uri="{FF2B5EF4-FFF2-40B4-BE49-F238E27FC236}">
                <a16:creationId xmlns:a16="http://schemas.microsoft.com/office/drawing/2014/main" id="{565540BB-CB7C-46ED-97CB-8BE8792637E5}"/>
              </a:ext>
            </a:extLst>
          </p:cNvPr>
          <p:cNvSpPr>
            <a:spLocks noGrp="1"/>
          </p:cNvSpPr>
          <p:nvPr>
            <p:ph idx="1"/>
          </p:nvPr>
        </p:nvSpPr>
        <p:spPr/>
        <p:txBody>
          <a:bodyPr>
            <a:normAutofit/>
          </a:bodyPr>
          <a:lstStyle/>
          <a:p>
            <a:r>
              <a:rPr lang="en-GB" sz="1600" b="1" dirty="0">
                <a:solidFill>
                  <a:srgbClr val="00B0F0"/>
                </a:solidFill>
              </a:rPr>
              <a:t>Curves : The frontend curves now look like a PERFORMER given the strong steepening closes last quarter. Certainly looks like the BASES are in.</a:t>
            </a:r>
          </a:p>
          <a:p>
            <a:endParaRPr lang="en-GB" sz="1600" b="1" dirty="0">
              <a:solidFill>
                <a:srgbClr val="00B0F0"/>
              </a:solidFill>
            </a:endParaRPr>
          </a:p>
          <a:p>
            <a:r>
              <a:rPr lang="en-GB" sz="1600" b="1" dirty="0">
                <a:solidFill>
                  <a:srgbClr val="00B0F0"/>
                </a:solidFill>
              </a:rPr>
              <a:t>** The BACK END ideas have had a good run so maybe time to get  long US 2-5 and 2-10 </a:t>
            </a:r>
            <a:r>
              <a:rPr lang="en-GB" sz="1600" b="1" dirty="0" err="1">
                <a:solidFill>
                  <a:srgbClr val="00B0F0"/>
                </a:solidFill>
              </a:rPr>
              <a:t>steepener</a:t>
            </a:r>
            <a:r>
              <a:rPr lang="en-GB" sz="1600" b="1" dirty="0">
                <a:solidFill>
                  <a:srgbClr val="00B0F0"/>
                </a:solidFill>
              </a:rPr>
              <a:t>. It seems the BACK END is where the TRADE is given the 2-30, 5-30 and 10-30 performance yesterday. </a:t>
            </a:r>
          </a:p>
          <a:p>
            <a:pPr marL="0" indent="0">
              <a:buNone/>
            </a:pPr>
            <a:r>
              <a:rPr lang="en-GB" sz="1600" b="1" dirty="0">
                <a:solidFill>
                  <a:srgbClr val="00B0F0"/>
                </a:solidFill>
              </a:rPr>
              <a:t>      All generally have low RSI’s, MANY at 2006 levels. </a:t>
            </a:r>
          </a:p>
          <a:p>
            <a:pPr marL="0" indent="0">
              <a:buNone/>
            </a:pPr>
            <a:endParaRPr lang="en-GB" sz="1600" b="1" dirty="0">
              <a:solidFill>
                <a:srgbClr val="00B0F0"/>
              </a:solidFill>
            </a:endParaRPr>
          </a:p>
          <a:p>
            <a:r>
              <a:rPr lang="en-GB" sz="1600" b="1" dirty="0">
                <a:solidFill>
                  <a:srgbClr val="00B0F0"/>
                </a:solidFill>
              </a:rPr>
              <a:t>It seems hard at the moment to pinpoint the OPTIMUM curve to go for but contenders already are 2-30, 5-30 and 10-30, that said most could do with quarter end confirmation.</a:t>
            </a:r>
          </a:p>
          <a:p>
            <a:endParaRPr lang="en-GB" sz="1600" b="1" dirty="0">
              <a:solidFill>
                <a:srgbClr val="00B0F0"/>
              </a:solidFill>
            </a:endParaRPr>
          </a:p>
          <a:p>
            <a:r>
              <a:rPr lang="en-GB" sz="1600" b="1" dirty="0">
                <a:solidFill>
                  <a:srgbClr val="00B0F0"/>
                </a:solidFill>
              </a:rPr>
              <a:t>REMEMBER ALL RSI’s ARE EXTENDED AND MANY HAVE HIT MULTI YEAR 76.4% RETRACEMENTS!</a:t>
            </a:r>
          </a:p>
          <a:p>
            <a:endParaRPr lang="en-GB" sz="1600" b="1" dirty="0">
              <a:solidFill>
                <a:srgbClr val="00B0F0"/>
              </a:solidFill>
            </a:endParaRPr>
          </a:p>
        </p:txBody>
      </p:sp>
    </p:spTree>
    <p:extLst>
      <p:ext uri="{BB962C8B-B14F-4D97-AF65-F5344CB8AC3E}">
        <p14:creationId xmlns:p14="http://schemas.microsoft.com/office/powerpoint/2010/main" val="249220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800" b="1" dirty="0">
                <a:solidFill>
                  <a:srgbClr val="00B0F0"/>
                </a:solidFill>
              </a:rPr>
              <a:t>FX UPDATE</a:t>
            </a:r>
            <a:endParaRPr lang="en-US" sz="1800" b="1" dirty="0">
              <a:solidFill>
                <a:srgbClr val="00B0F0"/>
              </a:solidFill>
            </a:endParaRPr>
          </a:p>
        </p:txBody>
      </p:sp>
      <p:sp>
        <p:nvSpPr>
          <p:cNvPr id="3" name="Content Placeholder 2"/>
          <p:cNvSpPr>
            <a:spLocks noGrp="1"/>
          </p:cNvSpPr>
          <p:nvPr>
            <p:ph idx="1"/>
          </p:nvPr>
        </p:nvSpPr>
        <p:spPr>
          <a:xfrm>
            <a:off x="357786" y="1624012"/>
            <a:ext cx="8291264" cy="4525963"/>
          </a:xfrm>
        </p:spPr>
        <p:txBody>
          <a:bodyPr>
            <a:normAutofit/>
          </a:bodyPr>
          <a:lstStyle/>
          <a:p>
            <a:endParaRPr lang="en-GB" sz="2000" b="1" dirty="0">
              <a:solidFill>
                <a:srgbClr val="00B0F0"/>
              </a:solidFill>
            </a:endParaRPr>
          </a:p>
          <a:p>
            <a:pPr marL="0" indent="0">
              <a:buNone/>
            </a:pPr>
            <a:endParaRPr lang="en-GB" sz="2000" b="1" dirty="0">
              <a:solidFill>
                <a:srgbClr val="00B0F0"/>
              </a:solidFill>
            </a:endParaRPr>
          </a:p>
          <a:p>
            <a:pPr marL="400050" lvl="1" indent="0">
              <a:buNone/>
            </a:pPr>
            <a:endParaRPr lang="en-GB" sz="2000" b="1" dirty="0">
              <a:solidFill>
                <a:srgbClr val="00B0F0"/>
              </a:solidFill>
            </a:endParaRPr>
          </a:p>
          <a:p>
            <a:endParaRPr lang="en-GB" sz="2400" b="1" dirty="0">
              <a:solidFill>
                <a:srgbClr val="00B0F0"/>
              </a:solidFill>
            </a:endParaRPr>
          </a:p>
          <a:p>
            <a:pPr marL="0" indent="0">
              <a:buNone/>
            </a:pPr>
            <a:endParaRPr lang="en-GB" sz="2400" b="1" dirty="0">
              <a:solidFill>
                <a:srgbClr val="00B0F0"/>
              </a:solidFill>
            </a:endParaRPr>
          </a:p>
        </p:txBody>
      </p:sp>
      <p:sp>
        <p:nvSpPr>
          <p:cNvPr id="4" name="Date Placeholder 3"/>
          <p:cNvSpPr>
            <a:spLocks noGrp="1"/>
          </p:cNvSpPr>
          <p:nvPr>
            <p:ph type="dt" sz="half" idx="10"/>
          </p:nvPr>
        </p:nvSpPr>
        <p:spPr/>
        <p:txBody>
          <a:bodyPr/>
          <a:lstStyle/>
          <a:p>
            <a:fld id="{630524A5-862B-4C6D-B777-73207D6063A4}" type="datetime1">
              <a:rPr lang="en-GB" smtClean="0"/>
              <a:t>15/04/2019</a:t>
            </a:fld>
            <a:endParaRPr lang="en-GB" dirty="0"/>
          </a:p>
        </p:txBody>
      </p:sp>
      <p:sp>
        <p:nvSpPr>
          <p:cNvPr id="5" name="Slide Number Placeholder 4"/>
          <p:cNvSpPr>
            <a:spLocks noGrp="1"/>
          </p:cNvSpPr>
          <p:nvPr>
            <p:ph type="sldNum" sz="quarter" idx="12"/>
          </p:nvPr>
        </p:nvSpPr>
        <p:spPr/>
        <p:txBody>
          <a:bodyPr/>
          <a:lstStyle/>
          <a:p>
            <a:fld id="{592C0178-552E-4FDD-8F6C-86E7FB7443DD}" type="slidenum">
              <a:rPr lang="en-GB" smtClean="0"/>
              <a:t>2</a:t>
            </a:fld>
            <a:endParaRPr lang="en-GB" dirty="0"/>
          </a:p>
        </p:txBody>
      </p:sp>
      <p:sp>
        <p:nvSpPr>
          <p:cNvPr id="7" name="Rectangle 6">
            <a:extLst>
              <a:ext uri="{FF2B5EF4-FFF2-40B4-BE49-F238E27FC236}">
                <a16:creationId xmlns:a16="http://schemas.microsoft.com/office/drawing/2014/main" id="{6D0E72B1-CBC8-4960-93B8-68737BBE9248}"/>
              </a:ext>
            </a:extLst>
          </p:cNvPr>
          <p:cNvSpPr/>
          <p:nvPr/>
        </p:nvSpPr>
        <p:spPr>
          <a:xfrm>
            <a:off x="2051720" y="2274838"/>
            <a:ext cx="4806280" cy="2308324"/>
          </a:xfrm>
          <a:prstGeom prst="rect">
            <a:avLst/>
          </a:prstGeom>
        </p:spPr>
        <p:txBody>
          <a:bodyPr wrap="square">
            <a:spAutoFit/>
          </a:bodyPr>
          <a:lstStyle/>
          <a:p>
            <a:pPr lvl="0" algn="just"/>
            <a:r>
              <a:rPr lang="en-GB" sz="1600" b="1" dirty="0">
                <a:solidFill>
                  <a:srgbClr val="00B0F0"/>
                </a:solidFill>
              </a:rPr>
              <a:t>Topics                                                              PAGES</a:t>
            </a:r>
          </a:p>
          <a:p>
            <a:pPr marL="342900" lvl="0" indent="-342900" algn="just">
              <a:buFontTx/>
              <a:buAutoNum type="arabicParenR"/>
            </a:pPr>
            <a:r>
              <a:rPr lang="en-GB" sz="1600" b="1" dirty="0">
                <a:solidFill>
                  <a:srgbClr val="00B0F0"/>
                </a:solidFill>
              </a:rPr>
              <a:t>BONDS                                                       3 -18</a:t>
            </a:r>
          </a:p>
          <a:p>
            <a:pPr marL="342900" lvl="0" indent="-342900" algn="just">
              <a:buAutoNum type="arabicParenR"/>
            </a:pPr>
            <a:r>
              <a:rPr lang="en-GB" sz="1600" b="1" dirty="0">
                <a:solidFill>
                  <a:srgbClr val="00B0F0"/>
                </a:solidFill>
              </a:rPr>
              <a:t>US CURVES                                               19-27</a:t>
            </a:r>
          </a:p>
          <a:p>
            <a:pPr marL="342900" indent="-342900" algn="just">
              <a:buFontTx/>
              <a:buAutoNum type="arabicParenR"/>
            </a:pPr>
            <a:r>
              <a:rPr lang="en-GB" sz="1600" b="1" dirty="0">
                <a:solidFill>
                  <a:srgbClr val="00B0F0"/>
                </a:solidFill>
              </a:rPr>
              <a:t>EQUITIES                                                   28-44</a:t>
            </a:r>
          </a:p>
          <a:p>
            <a:pPr marL="342900" lvl="0" indent="-342900" algn="just">
              <a:buAutoNum type="arabicParenR"/>
            </a:pPr>
            <a:r>
              <a:rPr lang="en-GB" sz="1600" b="1" dirty="0">
                <a:solidFill>
                  <a:srgbClr val="00B0F0"/>
                </a:solidFill>
              </a:rPr>
              <a:t>CORE FX                                                    45-53</a:t>
            </a:r>
          </a:p>
          <a:p>
            <a:pPr marL="342900" lvl="0" indent="-342900" algn="just">
              <a:buAutoNum type="arabicParenR"/>
            </a:pPr>
            <a:r>
              <a:rPr lang="en-GB" sz="1600" b="1" dirty="0">
                <a:solidFill>
                  <a:srgbClr val="00B0F0"/>
                </a:solidFill>
              </a:rPr>
              <a:t>USD EM                                                     54-62</a:t>
            </a:r>
          </a:p>
          <a:p>
            <a:pPr marL="342900" lvl="0" indent="-342900" algn="just">
              <a:buAutoNum type="arabicParenR"/>
            </a:pPr>
            <a:r>
              <a:rPr lang="en-GB" sz="1600" b="1" dirty="0">
                <a:solidFill>
                  <a:srgbClr val="00B0F0"/>
                </a:solidFill>
              </a:rPr>
              <a:t>Oil and GOLD                                           63-65</a:t>
            </a:r>
          </a:p>
          <a:p>
            <a:pPr marL="342900" lvl="0" indent="-342900" algn="just">
              <a:buAutoNum type="arabicParenR"/>
            </a:pPr>
            <a:endParaRPr lang="en-GB" sz="1600" b="1" dirty="0">
              <a:solidFill>
                <a:srgbClr val="00B0F0"/>
              </a:solidFill>
            </a:endParaRPr>
          </a:p>
          <a:p>
            <a:pPr lvl="0" algn="just"/>
            <a:endParaRPr lang="en-GB" sz="1600" b="1" dirty="0">
              <a:solidFill>
                <a:srgbClr val="00B0F0"/>
              </a:solidFill>
            </a:endParaRPr>
          </a:p>
        </p:txBody>
      </p:sp>
    </p:spTree>
    <p:extLst>
      <p:ext uri="{BB962C8B-B14F-4D97-AF65-F5344CB8AC3E}">
        <p14:creationId xmlns:p14="http://schemas.microsoft.com/office/powerpoint/2010/main" val="396460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2-5 curve monthly : We do seem to be forming a DECENT BASE thus could be a cheap stop on a curve </a:t>
            </a:r>
            <a:r>
              <a:rPr lang="en-GB" sz="1800" dirty="0" err="1"/>
              <a:t>steepener</a:t>
            </a:r>
            <a:r>
              <a:rPr lang="en-GB" sz="1800" dirty="0"/>
              <a:t>. Yet to decide if this reflects a yield direction change?</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20</a:t>
            </a:fld>
            <a:endParaRPr lang="en-GB" dirty="0"/>
          </a:p>
        </p:txBody>
      </p:sp>
      <p:pic>
        <p:nvPicPr>
          <p:cNvPr id="5" name="Content Placeholder 4">
            <a:extLst>
              <a:ext uri="{FF2B5EF4-FFF2-40B4-BE49-F238E27FC236}">
                <a16:creationId xmlns:a16="http://schemas.microsoft.com/office/drawing/2014/main" id="{080E5411-159C-4118-A6B7-E9BB55D6210F}"/>
              </a:ext>
            </a:extLst>
          </p:cNvPr>
          <p:cNvPicPr>
            <a:picLocks noGrp="1" noChangeAspect="1"/>
          </p:cNvPicPr>
          <p:nvPr>
            <p:ph idx="1"/>
          </p:nvPr>
        </p:nvPicPr>
        <p:blipFill>
          <a:blip r:embed="rId2"/>
          <a:stretch>
            <a:fillRect/>
          </a:stretch>
        </p:blipFill>
        <p:spPr>
          <a:xfrm>
            <a:off x="179512" y="1268760"/>
            <a:ext cx="8784976" cy="5184575"/>
          </a:xfrm>
          <a:prstGeom prst="rect">
            <a:avLst/>
          </a:prstGeom>
        </p:spPr>
      </p:pic>
    </p:spTree>
    <p:extLst>
      <p:ext uri="{BB962C8B-B14F-4D97-AF65-F5344CB8AC3E}">
        <p14:creationId xmlns:p14="http://schemas.microsoft.com/office/powerpoint/2010/main" val="167795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210146"/>
          </a:xfrm>
        </p:spPr>
        <p:txBody>
          <a:bodyPr>
            <a:noAutofit/>
          </a:bodyPr>
          <a:lstStyle/>
          <a:p>
            <a:r>
              <a:rPr lang="en-GB" sz="1800" dirty="0"/>
              <a:t>US 2-10 curve monthly : We have now formed a DECENT base over the last few months, a good time to get involved in a </a:t>
            </a:r>
            <a:r>
              <a:rPr lang="en-GB" sz="1800" dirty="0" err="1"/>
              <a:t>steepener</a:t>
            </a:r>
            <a:r>
              <a:rPr lang="en-GB" sz="1800" dirty="0"/>
              <a:t>. Add on a breach of the 76.4% ret 26.639.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21</a:t>
            </a:fld>
            <a:endParaRPr lang="en-GB" dirty="0"/>
          </a:p>
        </p:txBody>
      </p:sp>
      <p:pic>
        <p:nvPicPr>
          <p:cNvPr id="5" name="Content Placeholder 4">
            <a:extLst>
              <a:ext uri="{FF2B5EF4-FFF2-40B4-BE49-F238E27FC236}">
                <a16:creationId xmlns:a16="http://schemas.microsoft.com/office/drawing/2014/main" id="{8600DA22-7E48-4D71-8F84-2A7469CAC22B}"/>
              </a:ext>
            </a:extLst>
          </p:cNvPr>
          <p:cNvPicPr>
            <a:picLocks noGrp="1" noChangeAspect="1"/>
          </p:cNvPicPr>
          <p:nvPr>
            <p:ph idx="1"/>
          </p:nvPr>
        </p:nvPicPr>
        <p:blipFill>
          <a:blip r:embed="rId2"/>
          <a:stretch>
            <a:fillRect/>
          </a:stretch>
        </p:blipFill>
        <p:spPr>
          <a:xfrm>
            <a:off x="107504" y="1484784"/>
            <a:ext cx="8856984" cy="4968551"/>
          </a:xfrm>
          <a:prstGeom prst="rect">
            <a:avLst/>
          </a:prstGeom>
        </p:spPr>
      </p:pic>
    </p:spTree>
    <p:extLst>
      <p:ext uri="{BB962C8B-B14F-4D97-AF65-F5344CB8AC3E}">
        <p14:creationId xmlns:p14="http://schemas.microsoft.com/office/powerpoint/2010/main" val="49913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2-30 curve monthly : This curve seems to have had its run and now trading sideways.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22</a:t>
            </a:fld>
            <a:endParaRPr lang="en-GB" dirty="0"/>
          </a:p>
        </p:txBody>
      </p:sp>
      <p:pic>
        <p:nvPicPr>
          <p:cNvPr id="5" name="Content Placeholder 4">
            <a:extLst>
              <a:ext uri="{FF2B5EF4-FFF2-40B4-BE49-F238E27FC236}">
                <a16:creationId xmlns:a16="http://schemas.microsoft.com/office/drawing/2014/main" id="{DC8CD815-BA13-4893-931E-545D0ACF8701}"/>
              </a:ext>
            </a:extLst>
          </p:cNvPr>
          <p:cNvPicPr>
            <a:picLocks noGrp="1" noChangeAspect="1"/>
          </p:cNvPicPr>
          <p:nvPr>
            <p:ph idx="1"/>
          </p:nvPr>
        </p:nvPicPr>
        <p:blipFill>
          <a:blip r:embed="rId2"/>
          <a:stretch>
            <a:fillRect/>
          </a:stretch>
        </p:blipFill>
        <p:spPr>
          <a:xfrm>
            <a:off x="179512" y="1340768"/>
            <a:ext cx="8784976" cy="5112567"/>
          </a:xfrm>
          <a:prstGeom prst="rect">
            <a:avLst/>
          </a:prstGeom>
        </p:spPr>
      </p:pic>
    </p:spTree>
    <p:extLst>
      <p:ext uri="{BB962C8B-B14F-4D97-AF65-F5344CB8AC3E}">
        <p14:creationId xmlns:p14="http://schemas.microsoft.com/office/powerpoint/2010/main" val="209102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5-30 curve monthly : As mentioned previously we stalled last month thus should flatten from here.</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23</a:t>
            </a:fld>
            <a:endParaRPr lang="en-GB" dirty="0"/>
          </a:p>
        </p:txBody>
      </p:sp>
      <p:pic>
        <p:nvPicPr>
          <p:cNvPr id="9" name="Content Placeholder 8">
            <a:extLst>
              <a:ext uri="{FF2B5EF4-FFF2-40B4-BE49-F238E27FC236}">
                <a16:creationId xmlns:a16="http://schemas.microsoft.com/office/drawing/2014/main" id="{096649FB-B28E-4CF1-8686-D4668D7364A0}"/>
              </a:ext>
            </a:extLst>
          </p:cNvPr>
          <p:cNvPicPr>
            <a:picLocks noGrp="1" noChangeAspect="1"/>
          </p:cNvPicPr>
          <p:nvPr>
            <p:ph idx="1"/>
          </p:nvPr>
        </p:nvPicPr>
        <p:blipFill>
          <a:blip r:embed="rId2"/>
          <a:stretch>
            <a:fillRect/>
          </a:stretch>
        </p:blipFill>
        <p:spPr>
          <a:xfrm>
            <a:off x="179512" y="1340768"/>
            <a:ext cx="8784976" cy="5015582"/>
          </a:xfrm>
          <a:prstGeom prst="rect">
            <a:avLst/>
          </a:prstGeom>
        </p:spPr>
      </p:pic>
    </p:spTree>
    <p:extLst>
      <p:ext uri="{BB962C8B-B14F-4D97-AF65-F5344CB8AC3E}">
        <p14:creationId xmlns:p14="http://schemas.microsoft.com/office/powerpoint/2010/main" val="3282632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10-30 curve monthly : We have a pretty major upside pierce so likely to dip below the 61.8% ret 38.721 soon.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24</a:t>
            </a:fld>
            <a:endParaRPr lang="en-GB" dirty="0"/>
          </a:p>
        </p:txBody>
      </p:sp>
      <p:pic>
        <p:nvPicPr>
          <p:cNvPr id="5" name="Content Placeholder 4">
            <a:extLst>
              <a:ext uri="{FF2B5EF4-FFF2-40B4-BE49-F238E27FC236}">
                <a16:creationId xmlns:a16="http://schemas.microsoft.com/office/drawing/2014/main" id="{DE2F2E21-85B9-41DE-8EDB-8AA563077240}"/>
              </a:ext>
            </a:extLst>
          </p:cNvPr>
          <p:cNvPicPr>
            <a:picLocks noGrp="1" noChangeAspect="1"/>
          </p:cNvPicPr>
          <p:nvPr>
            <p:ph idx="1"/>
          </p:nvPr>
        </p:nvPicPr>
        <p:blipFill>
          <a:blip r:embed="rId2"/>
          <a:stretch>
            <a:fillRect/>
          </a:stretch>
        </p:blipFill>
        <p:spPr>
          <a:xfrm>
            <a:off x="179512" y="1340767"/>
            <a:ext cx="8784976" cy="5112569"/>
          </a:xfrm>
          <a:prstGeom prst="rect">
            <a:avLst/>
          </a:prstGeom>
        </p:spPr>
      </p:pic>
    </p:spTree>
    <p:extLst>
      <p:ext uri="{BB962C8B-B14F-4D97-AF65-F5344CB8AC3E}">
        <p14:creationId xmlns:p14="http://schemas.microsoft.com/office/powerpoint/2010/main" val="276933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10-30 curve monthly : We have a pretty major upside pierce so likely to dip below the 61.8% ret 38.721 soon.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25</a:t>
            </a:fld>
            <a:endParaRPr lang="en-GB" dirty="0"/>
          </a:p>
        </p:txBody>
      </p:sp>
      <p:pic>
        <p:nvPicPr>
          <p:cNvPr id="9" name="Content Placeholder 8">
            <a:extLst>
              <a:ext uri="{FF2B5EF4-FFF2-40B4-BE49-F238E27FC236}">
                <a16:creationId xmlns:a16="http://schemas.microsoft.com/office/drawing/2014/main" id="{BEF60D9C-6275-4039-B97C-102EC015B12D}"/>
              </a:ext>
            </a:extLst>
          </p:cNvPr>
          <p:cNvPicPr>
            <a:picLocks noGrp="1" noChangeAspect="1"/>
          </p:cNvPicPr>
          <p:nvPr>
            <p:ph idx="1"/>
          </p:nvPr>
        </p:nvPicPr>
        <p:blipFill>
          <a:blip r:embed="rId2"/>
          <a:stretch>
            <a:fillRect/>
          </a:stretch>
        </p:blipFill>
        <p:spPr>
          <a:xfrm>
            <a:off x="107504" y="1340768"/>
            <a:ext cx="8928992" cy="5112567"/>
          </a:xfrm>
          <a:prstGeom prst="rect">
            <a:avLst/>
          </a:prstGeom>
        </p:spPr>
      </p:pic>
    </p:spTree>
    <p:extLst>
      <p:ext uri="{BB962C8B-B14F-4D97-AF65-F5344CB8AC3E}">
        <p14:creationId xmlns:p14="http://schemas.microsoft.com/office/powerpoint/2010/main" val="54025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2-7-30 fly monthly : We are now HOLDING the previous low -31.3224.</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26</a:t>
            </a:fld>
            <a:endParaRPr lang="en-GB" dirty="0"/>
          </a:p>
        </p:txBody>
      </p:sp>
      <p:pic>
        <p:nvPicPr>
          <p:cNvPr id="5" name="Content Placeholder 4">
            <a:extLst>
              <a:ext uri="{FF2B5EF4-FFF2-40B4-BE49-F238E27FC236}">
                <a16:creationId xmlns:a16="http://schemas.microsoft.com/office/drawing/2014/main" id="{BC8E992F-6CD2-449E-AFB4-57A86BCC9756}"/>
              </a:ext>
            </a:extLst>
          </p:cNvPr>
          <p:cNvPicPr>
            <a:picLocks noGrp="1" noChangeAspect="1"/>
          </p:cNvPicPr>
          <p:nvPr>
            <p:ph idx="1"/>
          </p:nvPr>
        </p:nvPicPr>
        <p:blipFill>
          <a:blip r:embed="rId2"/>
          <a:stretch>
            <a:fillRect/>
          </a:stretch>
        </p:blipFill>
        <p:spPr>
          <a:xfrm>
            <a:off x="179512" y="1340769"/>
            <a:ext cx="8784976" cy="5112568"/>
          </a:xfrm>
          <a:prstGeom prst="rect">
            <a:avLst/>
          </a:prstGeom>
        </p:spPr>
      </p:pic>
    </p:spTree>
    <p:extLst>
      <p:ext uri="{BB962C8B-B14F-4D97-AF65-F5344CB8AC3E}">
        <p14:creationId xmlns:p14="http://schemas.microsoft.com/office/powerpoint/2010/main" val="426535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US 2-7-30 fly weekly : We have now based and poised to head higher!</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27</a:t>
            </a:fld>
            <a:endParaRPr lang="en-GB" dirty="0"/>
          </a:p>
        </p:txBody>
      </p:sp>
      <p:pic>
        <p:nvPicPr>
          <p:cNvPr id="5" name="Content Placeholder 4">
            <a:extLst>
              <a:ext uri="{FF2B5EF4-FFF2-40B4-BE49-F238E27FC236}">
                <a16:creationId xmlns:a16="http://schemas.microsoft.com/office/drawing/2014/main" id="{A152C1CA-A5D7-42F6-812F-4DD5D5AE4128}"/>
              </a:ext>
            </a:extLst>
          </p:cNvPr>
          <p:cNvPicPr>
            <a:picLocks noGrp="1" noChangeAspect="1"/>
          </p:cNvPicPr>
          <p:nvPr>
            <p:ph idx="1"/>
          </p:nvPr>
        </p:nvPicPr>
        <p:blipFill>
          <a:blip r:embed="rId2"/>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4155057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864096"/>
          </a:xfrm>
        </p:spPr>
        <p:txBody>
          <a:bodyPr>
            <a:noAutofit/>
          </a:bodyPr>
          <a:lstStyle/>
          <a:p>
            <a:r>
              <a:rPr lang="en-GB" sz="2400" b="1" dirty="0">
                <a:solidFill>
                  <a:srgbClr val="00B0F0"/>
                </a:solidFill>
              </a:rPr>
              <a:t>EQUITIES </a:t>
            </a:r>
          </a:p>
        </p:txBody>
      </p:sp>
      <p:sp>
        <p:nvSpPr>
          <p:cNvPr id="5" name="Date Placeholder 4"/>
          <p:cNvSpPr>
            <a:spLocks noGrp="1"/>
          </p:cNvSpPr>
          <p:nvPr>
            <p:ph type="dt" sz="half" idx="10"/>
          </p:nvPr>
        </p:nvSpPr>
        <p:spPr/>
        <p:txBody>
          <a:bodyPr/>
          <a:lstStyle/>
          <a:p>
            <a:fld id="{2A7B93AF-85F8-4946-9563-89E2E0B1DD20}"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28</a:t>
            </a:fld>
            <a:endParaRPr lang="en-GB" dirty="0"/>
          </a:p>
        </p:txBody>
      </p:sp>
      <p:sp>
        <p:nvSpPr>
          <p:cNvPr id="4" name="Content Placeholder 3"/>
          <p:cNvSpPr>
            <a:spLocks noGrp="1"/>
          </p:cNvSpPr>
          <p:nvPr>
            <p:ph idx="1"/>
          </p:nvPr>
        </p:nvSpPr>
        <p:spPr>
          <a:xfrm>
            <a:off x="181487" y="1124744"/>
            <a:ext cx="8784976" cy="5328592"/>
          </a:xfrm>
        </p:spPr>
        <p:txBody>
          <a:bodyPr>
            <a:normAutofit/>
          </a:bodyPr>
          <a:lstStyle/>
          <a:p>
            <a:pPr marL="0" lvl="0" indent="0" algn="just">
              <a:spcBef>
                <a:spcPts val="0"/>
              </a:spcBef>
              <a:buNone/>
            </a:pPr>
            <a:r>
              <a:rPr lang="en-GB" sz="1600" b="1" dirty="0">
                <a:solidFill>
                  <a:srgbClr val="00B0F0"/>
                </a:solidFill>
              </a:rPr>
              <a:t>EQUITIES : One area that remains a SIZEABLE frustration! </a:t>
            </a:r>
          </a:p>
          <a:p>
            <a:pPr marL="0" lvl="0" indent="0" algn="just">
              <a:spcBef>
                <a:spcPts val="0"/>
              </a:spcBef>
              <a:buNone/>
            </a:pPr>
            <a:endParaRPr lang="en-GB" sz="1600" b="1" dirty="0">
              <a:solidFill>
                <a:srgbClr val="00B0F0"/>
              </a:solidFill>
            </a:endParaRPr>
          </a:p>
          <a:p>
            <a:pPr marL="0" lvl="0" indent="0" algn="just">
              <a:spcBef>
                <a:spcPts val="0"/>
              </a:spcBef>
              <a:buNone/>
            </a:pPr>
            <a:endParaRPr lang="en-GB" sz="1600" b="1" dirty="0">
              <a:solidFill>
                <a:srgbClr val="00B0F0"/>
              </a:solidFill>
            </a:endParaRPr>
          </a:p>
          <a:p>
            <a:pPr marL="0" lvl="0" indent="0" algn="just">
              <a:spcBef>
                <a:spcPts val="0"/>
              </a:spcBef>
              <a:buNone/>
            </a:pPr>
            <a:r>
              <a:rPr lang="en-GB" sz="1600" b="1" dirty="0">
                <a:solidFill>
                  <a:srgbClr val="00B0F0"/>
                </a:solidFill>
              </a:rPr>
              <a:t>Many will argue that stocks are FINE and a level of comfort is now built in. This has never been more of a critical location TO FAIL. Optimism is built in along with positions however MANY EARNINGS SEASON is upon us and personally I don’t think it will go well.</a:t>
            </a:r>
          </a:p>
          <a:p>
            <a:pPr marL="0" lvl="0" indent="0" algn="just">
              <a:spcBef>
                <a:spcPts val="0"/>
              </a:spcBef>
              <a:buNone/>
            </a:pPr>
            <a:endParaRPr lang="en-GB" sz="1600" b="1" dirty="0">
              <a:solidFill>
                <a:srgbClr val="00B0F0"/>
              </a:solidFill>
            </a:endParaRPr>
          </a:p>
          <a:p>
            <a:pPr marL="0" lvl="0" indent="0" algn="just">
              <a:spcBef>
                <a:spcPts val="0"/>
              </a:spcBef>
              <a:buNone/>
            </a:pPr>
            <a:r>
              <a:rPr lang="en-GB" sz="1600" b="1" dirty="0">
                <a:solidFill>
                  <a:srgbClr val="00B0F0"/>
                </a:solidFill>
              </a:rPr>
              <a:t>They continue to perform but further upside progress seems limited.  </a:t>
            </a:r>
          </a:p>
          <a:p>
            <a:pPr marL="0" lvl="0" indent="0" algn="just">
              <a:spcBef>
                <a:spcPts val="0"/>
              </a:spcBef>
              <a:buNone/>
            </a:pPr>
            <a:endParaRPr lang="en-GB" sz="1600" b="1" dirty="0">
              <a:solidFill>
                <a:srgbClr val="00B0F0"/>
              </a:solidFill>
            </a:endParaRPr>
          </a:p>
          <a:p>
            <a:pPr marL="0" lvl="0" indent="0" algn="just">
              <a:spcBef>
                <a:spcPts val="0"/>
              </a:spcBef>
              <a:buNone/>
            </a:pPr>
            <a:endParaRPr lang="en-GB" sz="1600" b="1" dirty="0">
              <a:solidFill>
                <a:srgbClr val="00B0F0"/>
              </a:solidFill>
            </a:endParaRPr>
          </a:p>
          <a:p>
            <a:pPr marL="0" lvl="0" indent="0" algn="just">
              <a:spcBef>
                <a:spcPts val="0"/>
              </a:spcBef>
              <a:buNone/>
            </a:pPr>
            <a:endParaRPr lang="en-GB" sz="1600" b="1" dirty="0">
              <a:solidFill>
                <a:srgbClr val="00B0F0"/>
              </a:solidFill>
            </a:endParaRPr>
          </a:p>
          <a:p>
            <a:pPr marL="0" lvl="0" indent="0" algn="just">
              <a:spcBef>
                <a:spcPts val="0"/>
              </a:spcBef>
              <a:buNone/>
            </a:pPr>
            <a:endParaRPr lang="en-GB" sz="1600" b="1" dirty="0">
              <a:solidFill>
                <a:srgbClr val="00B0F0"/>
              </a:solidFill>
            </a:endParaRPr>
          </a:p>
          <a:p>
            <a:pPr marL="0" lvl="0" indent="0" algn="just">
              <a:spcBef>
                <a:spcPts val="0"/>
              </a:spcBef>
              <a:buNone/>
            </a:pPr>
            <a:endParaRPr lang="en-GB" sz="1800" b="1" dirty="0">
              <a:solidFill>
                <a:srgbClr val="00B0F0"/>
              </a:solidFill>
            </a:endParaRPr>
          </a:p>
          <a:p>
            <a:pPr marL="0" lvl="0" indent="0" algn="just">
              <a:spcBef>
                <a:spcPts val="0"/>
              </a:spcBef>
              <a:buNone/>
            </a:pPr>
            <a:endParaRPr lang="en-GB" sz="2200" b="1" dirty="0">
              <a:solidFill>
                <a:srgbClr val="00B0F0"/>
              </a:solidFill>
              <a:latin typeface="Calibri" panose="020F0502020204030204" pitchFamily="34" charset="0"/>
            </a:endParaRPr>
          </a:p>
        </p:txBody>
      </p:sp>
    </p:spTree>
    <p:extLst>
      <p:ext uri="{BB962C8B-B14F-4D97-AF65-F5344CB8AC3E}">
        <p14:creationId xmlns:p14="http://schemas.microsoft.com/office/powerpoint/2010/main" val="43606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1CF5D7E4-ECFE-432C-88FC-39F1FEA35409}"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29</a:t>
            </a:fld>
            <a:endParaRPr lang="en-GB" dirty="0"/>
          </a:p>
        </p:txBody>
      </p:sp>
      <p:sp>
        <p:nvSpPr>
          <p:cNvPr id="11" name="Title 10">
            <a:extLst>
              <a:ext uri="{FF2B5EF4-FFF2-40B4-BE49-F238E27FC236}">
                <a16:creationId xmlns:a16="http://schemas.microsoft.com/office/drawing/2014/main" id="{084BB20A-40EF-471C-AF20-47615E936B3D}"/>
              </a:ext>
            </a:extLst>
          </p:cNvPr>
          <p:cNvSpPr>
            <a:spLocks noGrp="1"/>
          </p:cNvSpPr>
          <p:nvPr>
            <p:ph type="title"/>
          </p:nvPr>
        </p:nvSpPr>
        <p:spPr>
          <a:xfrm>
            <a:off x="179512" y="274638"/>
            <a:ext cx="8507288" cy="1143000"/>
          </a:xfrm>
        </p:spPr>
        <p:txBody>
          <a:bodyPr>
            <a:normAutofit/>
          </a:bodyPr>
          <a:lstStyle/>
          <a:p>
            <a:r>
              <a:rPr lang="en-GB" sz="1800" dirty="0">
                <a:solidFill>
                  <a:prstClr val="black"/>
                </a:solidFill>
              </a:rPr>
              <a:t>DAX monthly : Do now have that sinking feeling that the latest BASE is in! </a:t>
            </a:r>
            <a:endParaRPr lang="en-GB" dirty="0"/>
          </a:p>
        </p:txBody>
      </p:sp>
      <p:pic>
        <p:nvPicPr>
          <p:cNvPr id="4" name="Content Placeholder 3">
            <a:extLst>
              <a:ext uri="{FF2B5EF4-FFF2-40B4-BE49-F238E27FC236}">
                <a16:creationId xmlns:a16="http://schemas.microsoft.com/office/drawing/2014/main" id="{0047EAF8-279B-427A-8E06-410AA10FA2E8}"/>
              </a:ext>
            </a:extLst>
          </p:cNvPr>
          <p:cNvPicPr>
            <a:picLocks noGrp="1" noChangeAspect="1"/>
          </p:cNvPicPr>
          <p:nvPr>
            <p:ph idx="1"/>
          </p:nvPr>
        </p:nvPicPr>
        <p:blipFill>
          <a:blip r:embed="rId3"/>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307503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066130"/>
          </a:xfrm>
        </p:spPr>
        <p:txBody>
          <a:bodyPr>
            <a:noAutofit/>
          </a:bodyPr>
          <a:lstStyle/>
          <a:p>
            <a:r>
              <a:rPr lang="en-GB" sz="1800" dirty="0"/>
              <a:t>US 2yr yield quarterly : The TOP has now been formed against the 2.9033 moving average and the RSI indicates plenty of yield downside. Its as if 2000 and 2007 were NON events.</a:t>
            </a:r>
          </a:p>
        </p:txBody>
      </p:sp>
      <p:sp>
        <p:nvSpPr>
          <p:cNvPr id="7" name="Date Placeholder 6"/>
          <p:cNvSpPr>
            <a:spLocks noGrp="1"/>
          </p:cNvSpPr>
          <p:nvPr>
            <p:ph type="dt" sz="half" idx="10"/>
          </p:nvPr>
        </p:nvSpPr>
        <p:spPr/>
        <p:txBody>
          <a:bodyPr/>
          <a:lstStyle/>
          <a:p>
            <a:fld id="{DA405C78-6351-4F1F-A31B-38EFC54544F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3</a:t>
            </a:fld>
            <a:endParaRPr lang="en-GB" dirty="0"/>
          </a:p>
        </p:txBody>
      </p:sp>
      <p:pic>
        <p:nvPicPr>
          <p:cNvPr id="5" name="Content Placeholder 4">
            <a:extLst>
              <a:ext uri="{FF2B5EF4-FFF2-40B4-BE49-F238E27FC236}">
                <a16:creationId xmlns:a16="http://schemas.microsoft.com/office/drawing/2014/main" id="{4FA91DC8-6052-4D66-801F-4E6D3FBC1BE6}"/>
              </a:ext>
            </a:extLst>
          </p:cNvPr>
          <p:cNvPicPr>
            <a:picLocks noGrp="1" noChangeAspect="1"/>
          </p:cNvPicPr>
          <p:nvPr>
            <p:ph idx="1"/>
          </p:nvPr>
        </p:nvPicPr>
        <p:blipFill>
          <a:blip r:embed="rId2"/>
          <a:stretch>
            <a:fillRect/>
          </a:stretch>
        </p:blipFill>
        <p:spPr>
          <a:xfrm>
            <a:off x="179512" y="1340768"/>
            <a:ext cx="8856984" cy="5112567"/>
          </a:xfrm>
          <a:prstGeom prst="rect">
            <a:avLst/>
          </a:prstGeom>
        </p:spPr>
      </p:pic>
    </p:spTree>
    <p:extLst>
      <p:ext uri="{BB962C8B-B14F-4D97-AF65-F5344CB8AC3E}">
        <p14:creationId xmlns:p14="http://schemas.microsoft.com/office/powerpoint/2010/main" val="474787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Dax daily : We need to remain sub the 61.8% ret 12086.92 or else all bearish calls are over.</a:t>
            </a:r>
          </a:p>
        </p:txBody>
      </p:sp>
      <p:sp>
        <p:nvSpPr>
          <p:cNvPr id="6" name="Date Placeholder 5"/>
          <p:cNvSpPr>
            <a:spLocks noGrp="1"/>
          </p:cNvSpPr>
          <p:nvPr>
            <p:ph type="dt" sz="half" idx="10"/>
          </p:nvPr>
        </p:nvSpPr>
        <p:spPr/>
        <p:txBody>
          <a:bodyPr/>
          <a:lstStyle/>
          <a:p>
            <a:fld id="{B17D37C3-21D0-4446-AC8D-12A6EB32F774}"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30</a:t>
            </a:fld>
            <a:endParaRPr lang="en-GB" dirty="0"/>
          </a:p>
        </p:txBody>
      </p:sp>
      <p:pic>
        <p:nvPicPr>
          <p:cNvPr id="5" name="Content Placeholder 4">
            <a:extLst>
              <a:ext uri="{FF2B5EF4-FFF2-40B4-BE49-F238E27FC236}">
                <a16:creationId xmlns:a16="http://schemas.microsoft.com/office/drawing/2014/main" id="{830548AE-8017-499D-A68C-D40E902E88D3}"/>
              </a:ext>
            </a:extLst>
          </p:cNvPr>
          <p:cNvPicPr>
            <a:picLocks noGrp="1" noChangeAspect="1"/>
          </p:cNvPicPr>
          <p:nvPr>
            <p:ph idx="1"/>
          </p:nvPr>
        </p:nvPicPr>
        <p:blipFill>
          <a:blip r:embed="rId2"/>
          <a:stretch>
            <a:fillRect/>
          </a:stretch>
        </p:blipFill>
        <p:spPr>
          <a:xfrm>
            <a:off x="179512" y="1268760"/>
            <a:ext cx="8784976" cy="5184575"/>
          </a:xfrm>
          <a:prstGeom prst="rect">
            <a:avLst/>
          </a:prstGeom>
        </p:spPr>
      </p:pic>
    </p:spTree>
    <p:extLst>
      <p:ext uri="{BB962C8B-B14F-4D97-AF65-F5344CB8AC3E}">
        <p14:creationId xmlns:p14="http://schemas.microsoft.com/office/powerpoint/2010/main" val="3371278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FTSE monthly : We have had a sizeable bounce but lets see if we have the momentum to breach the 123.6% ret 7527.88. </a:t>
            </a:r>
          </a:p>
        </p:txBody>
      </p:sp>
      <p:sp>
        <p:nvSpPr>
          <p:cNvPr id="6" name="Date Placeholder 5"/>
          <p:cNvSpPr>
            <a:spLocks noGrp="1"/>
          </p:cNvSpPr>
          <p:nvPr>
            <p:ph type="dt" sz="half" idx="10"/>
          </p:nvPr>
        </p:nvSpPr>
        <p:spPr/>
        <p:txBody>
          <a:bodyPr/>
          <a:lstStyle/>
          <a:p>
            <a:fld id="{773C4529-7E5C-4234-99BB-A81FBC717EC9}"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31</a:t>
            </a:fld>
            <a:endParaRPr lang="en-GB" dirty="0"/>
          </a:p>
        </p:txBody>
      </p:sp>
      <p:pic>
        <p:nvPicPr>
          <p:cNvPr id="5" name="Content Placeholder 4">
            <a:extLst>
              <a:ext uri="{FF2B5EF4-FFF2-40B4-BE49-F238E27FC236}">
                <a16:creationId xmlns:a16="http://schemas.microsoft.com/office/drawing/2014/main" id="{E65AE240-05B3-49FE-BF90-9013C9DC9AC8}"/>
              </a:ext>
            </a:extLst>
          </p:cNvPr>
          <p:cNvPicPr>
            <a:picLocks noGrp="1" noChangeAspect="1"/>
          </p:cNvPicPr>
          <p:nvPr>
            <p:ph idx="1"/>
          </p:nvPr>
        </p:nvPicPr>
        <p:blipFill>
          <a:blip r:embed="rId2"/>
          <a:stretch>
            <a:fillRect/>
          </a:stretch>
        </p:blipFill>
        <p:spPr>
          <a:xfrm>
            <a:off x="179512" y="1268760"/>
            <a:ext cx="8856984" cy="5184576"/>
          </a:xfrm>
          <a:prstGeom prst="rect">
            <a:avLst/>
          </a:prstGeom>
        </p:spPr>
      </p:pic>
    </p:spTree>
    <p:extLst>
      <p:ext uri="{BB962C8B-B14F-4D97-AF65-F5344CB8AC3E}">
        <p14:creationId xmlns:p14="http://schemas.microsoft.com/office/powerpoint/2010/main" val="2931248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210146"/>
          </a:xfrm>
        </p:spPr>
        <p:txBody>
          <a:bodyPr>
            <a:noAutofit/>
          </a:bodyPr>
          <a:lstStyle/>
          <a:p>
            <a:r>
              <a:rPr lang="en-GB" sz="1800" dirty="0"/>
              <a:t>FTSE daily : Progress is limited but we are positive now above the 61.8% ret 7381.32.</a:t>
            </a:r>
          </a:p>
        </p:txBody>
      </p:sp>
      <p:sp>
        <p:nvSpPr>
          <p:cNvPr id="6" name="Date Placeholder 5"/>
          <p:cNvSpPr>
            <a:spLocks noGrp="1"/>
          </p:cNvSpPr>
          <p:nvPr>
            <p:ph type="dt" sz="half" idx="10"/>
          </p:nvPr>
        </p:nvSpPr>
        <p:spPr/>
        <p:txBody>
          <a:bodyPr/>
          <a:lstStyle/>
          <a:p>
            <a:fld id="{773C4529-7E5C-4234-99BB-A81FBC717EC9}"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32</a:t>
            </a:fld>
            <a:endParaRPr lang="en-GB" dirty="0"/>
          </a:p>
        </p:txBody>
      </p:sp>
      <p:pic>
        <p:nvPicPr>
          <p:cNvPr id="5" name="Content Placeholder 4">
            <a:extLst>
              <a:ext uri="{FF2B5EF4-FFF2-40B4-BE49-F238E27FC236}">
                <a16:creationId xmlns:a16="http://schemas.microsoft.com/office/drawing/2014/main" id="{EE22AA41-2340-40B0-B90E-902BC8F4BE3E}"/>
              </a:ext>
            </a:extLst>
          </p:cNvPr>
          <p:cNvPicPr>
            <a:picLocks noGrp="1" noChangeAspect="1"/>
          </p:cNvPicPr>
          <p:nvPr>
            <p:ph idx="1"/>
          </p:nvPr>
        </p:nvPicPr>
        <p:blipFill>
          <a:blip r:embed="rId2"/>
          <a:stretch>
            <a:fillRect/>
          </a:stretch>
        </p:blipFill>
        <p:spPr>
          <a:xfrm>
            <a:off x="179512" y="1412776"/>
            <a:ext cx="8856984" cy="5040560"/>
          </a:xfrm>
          <a:prstGeom prst="rect">
            <a:avLst/>
          </a:prstGeom>
        </p:spPr>
      </p:pic>
    </p:spTree>
    <p:extLst>
      <p:ext uri="{BB962C8B-B14F-4D97-AF65-F5344CB8AC3E}">
        <p14:creationId xmlns:p14="http://schemas.microsoft.com/office/powerpoint/2010/main" val="377750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E mini S*P daily : We have popped the previous resistance but this HAS taken the RSI to lofty levels, we shall see but should fail. </a:t>
            </a:r>
          </a:p>
        </p:txBody>
      </p:sp>
      <p:sp>
        <p:nvSpPr>
          <p:cNvPr id="6" name="Date Placeholder 5"/>
          <p:cNvSpPr>
            <a:spLocks noGrp="1"/>
          </p:cNvSpPr>
          <p:nvPr>
            <p:ph type="dt" sz="half" idx="10"/>
          </p:nvPr>
        </p:nvSpPr>
        <p:spPr/>
        <p:txBody>
          <a:bodyPr/>
          <a:lstStyle/>
          <a:p>
            <a:fld id="{773C4529-7E5C-4234-99BB-A81FBC717EC9}"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33</a:t>
            </a:fld>
            <a:endParaRPr lang="en-GB" dirty="0"/>
          </a:p>
        </p:txBody>
      </p:sp>
      <p:pic>
        <p:nvPicPr>
          <p:cNvPr id="5" name="Content Placeholder 4">
            <a:extLst>
              <a:ext uri="{FF2B5EF4-FFF2-40B4-BE49-F238E27FC236}">
                <a16:creationId xmlns:a16="http://schemas.microsoft.com/office/drawing/2014/main" id="{694E8982-A71F-4344-9D3C-E1EC1BFE220E}"/>
              </a:ext>
            </a:extLst>
          </p:cNvPr>
          <p:cNvPicPr>
            <a:picLocks noGrp="1" noChangeAspect="1"/>
          </p:cNvPicPr>
          <p:nvPr>
            <p:ph idx="1"/>
          </p:nvPr>
        </p:nvPicPr>
        <p:blipFill>
          <a:blip r:embed="rId2"/>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2704684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DOW quarterly : We have breached the last quarters highs.</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34</a:t>
            </a:fld>
            <a:endParaRPr lang="en-GB" dirty="0"/>
          </a:p>
        </p:txBody>
      </p:sp>
      <p:pic>
        <p:nvPicPr>
          <p:cNvPr id="5" name="Content Placeholder 4">
            <a:extLst>
              <a:ext uri="{FF2B5EF4-FFF2-40B4-BE49-F238E27FC236}">
                <a16:creationId xmlns:a16="http://schemas.microsoft.com/office/drawing/2014/main" id="{CA1C4F45-A609-4964-B74D-DB47433E4998}"/>
              </a:ext>
            </a:extLst>
          </p:cNvPr>
          <p:cNvPicPr>
            <a:picLocks noGrp="1" noChangeAspect="1"/>
          </p:cNvPicPr>
          <p:nvPr>
            <p:ph idx="1"/>
          </p:nvPr>
        </p:nvPicPr>
        <p:blipFill>
          <a:blip r:embed="rId2"/>
          <a:stretch>
            <a:fillRect/>
          </a:stretch>
        </p:blipFill>
        <p:spPr>
          <a:xfrm>
            <a:off x="179512" y="1268760"/>
            <a:ext cx="8856984" cy="5184576"/>
          </a:xfrm>
          <a:prstGeom prst="rect">
            <a:avLst/>
          </a:prstGeom>
        </p:spPr>
      </p:pic>
    </p:spTree>
    <p:extLst>
      <p:ext uri="{BB962C8B-B14F-4D97-AF65-F5344CB8AC3E}">
        <p14:creationId xmlns:p14="http://schemas.microsoft.com/office/powerpoint/2010/main" val="4137844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DOW daily  : Some upside progress but seems limited. </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35</a:t>
            </a:fld>
            <a:endParaRPr lang="en-GB" dirty="0"/>
          </a:p>
        </p:txBody>
      </p:sp>
      <p:pic>
        <p:nvPicPr>
          <p:cNvPr id="5" name="Content Placeholder 4">
            <a:extLst>
              <a:ext uri="{FF2B5EF4-FFF2-40B4-BE49-F238E27FC236}">
                <a16:creationId xmlns:a16="http://schemas.microsoft.com/office/drawing/2014/main" id="{201A982E-01FD-468F-A51A-8AA42CD843A6}"/>
              </a:ext>
            </a:extLst>
          </p:cNvPr>
          <p:cNvPicPr>
            <a:picLocks noGrp="1" noChangeAspect="1"/>
          </p:cNvPicPr>
          <p:nvPr>
            <p:ph idx="1"/>
          </p:nvPr>
        </p:nvPicPr>
        <p:blipFill>
          <a:blip r:embed="rId2"/>
          <a:stretch>
            <a:fillRect/>
          </a:stretch>
        </p:blipFill>
        <p:spPr>
          <a:xfrm>
            <a:off x="107504" y="1268760"/>
            <a:ext cx="8928992" cy="5184575"/>
          </a:xfrm>
          <a:prstGeom prst="rect">
            <a:avLst/>
          </a:prstGeom>
        </p:spPr>
      </p:pic>
    </p:spTree>
    <p:extLst>
      <p:ext uri="{BB962C8B-B14F-4D97-AF65-F5344CB8AC3E}">
        <p14:creationId xmlns:p14="http://schemas.microsoft.com/office/powerpoint/2010/main" val="1312697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Russell quarterly : We have had a sizeable bounce but looks doubtful it will repair the terminal damage. Ideally we need to REMAIN below the 1559.683 </a:t>
            </a:r>
            <a:r>
              <a:rPr lang="en-GB" sz="1800" dirty="0" err="1"/>
              <a:t>bollinger</a:t>
            </a:r>
            <a:r>
              <a:rPr lang="en-GB" sz="1800" dirty="0"/>
              <a:t> average. </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36</a:t>
            </a:fld>
            <a:endParaRPr lang="en-GB" dirty="0"/>
          </a:p>
        </p:txBody>
      </p:sp>
      <p:pic>
        <p:nvPicPr>
          <p:cNvPr id="5" name="Content Placeholder 4">
            <a:extLst>
              <a:ext uri="{FF2B5EF4-FFF2-40B4-BE49-F238E27FC236}">
                <a16:creationId xmlns:a16="http://schemas.microsoft.com/office/drawing/2014/main" id="{62002C31-813D-45C8-B409-697FB4D93F72}"/>
              </a:ext>
            </a:extLst>
          </p:cNvPr>
          <p:cNvPicPr>
            <a:picLocks noGrp="1" noChangeAspect="1"/>
          </p:cNvPicPr>
          <p:nvPr>
            <p:ph idx="1"/>
          </p:nvPr>
        </p:nvPicPr>
        <p:blipFill>
          <a:blip r:embed="rId2"/>
          <a:stretch>
            <a:fillRect/>
          </a:stretch>
        </p:blipFill>
        <p:spPr>
          <a:xfrm>
            <a:off x="179512" y="1340768"/>
            <a:ext cx="8784976" cy="5072480"/>
          </a:xfrm>
          <a:prstGeom prst="rect">
            <a:avLst/>
          </a:prstGeom>
        </p:spPr>
      </p:pic>
    </p:spTree>
    <p:extLst>
      <p:ext uri="{BB962C8B-B14F-4D97-AF65-F5344CB8AC3E}">
        <p14:creationId xmlns:p14="http://schemas.microsoft.com/office/powerpoint/2010/main" val="4193972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Russell monthly : Currently we REMAIN below last months HIGH and teasing the </a:t>
            </a:r>
            <a:br>
              <a:rPr lang="en-GB" sz="1800" dirty="0"/>
            </a:br>
            <a:r>
              <a:rPr lang="en-GB" sz="1800" dirty="0"/>
              <a:t>23.6% ret 1553.</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37</a:t>
            </a:fld>
            <a:endParaRPr lang="en-GB" dirty="0"/>
          </a:p>
        </p:txBody>
      </p:sp>
      <p:pic>
        <p:nvPicPr>
          <p:cNvPr id="5" name="Content Placeholder 4">
            <a:extLst>
              <a:ext uri="{FF2B5EF4-FFF2-40B4-BE49-F238E27FC236}">
                <a16:creationId xmlns:a16="http://schemas.microsoft.com/office/drawing/2014/main" id="{14743619-793B-4CAD-9E7E-5AFF6C119155}"/>
              </a:ext>
            </a:extLst>
          </p:cNvPr>
          <p:cNvPicPr>
            <a:picLocks noGrp="1" noChangeAspect="1"/>
          </p:cNvPicPr>
          <p:nvPr>
            <p:ph idx="1"/>
          </p:nvPr>
        </p:nvPicPr>
        <p:blipFill>
          <a:blip r:embed="rId2"/>
          <a:stretch>
            <a:fillRect/>
          </a:stretch>
        </p:blipFill>
        <p:spPr>
          <a:xfrm>
            <a:off x="179512" y="1417638"/>
            <a:ext cx="8784976" cy="5035697"/>
          </a:xfrm>
          <a:prstGeom prst="rect">
            <a:avLst/>
          </a:prstGeom>
        </p:spPr>
      </p:pic>
    </p:spTree>
    <p:extLst>
      <p:ext uri="{BB962C8B-B14F-4D97-AF65-F5344CB8AC3E}">
        <p14:creationId xmlns:p14="http://schemas.microsoft.com/office/powerpoint/2010/main" val="479043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Russell daily : Still a VERY negative chart but ideally we need to make progress toward the </a:t>
            </a:r>
            <a:br>
              <a:rPr lang="en-GB" sz="1800" dirty="0"/>
            </a:br>
            <a:r>
              <a:rPr lang="en-GB" sz="1800" dirty="0"/>
              <a:t>61.8% ret 1560.576.</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38</a:t>
            </a:fld>
            <a:endParaRPr lang="en-GB" dirty="0"/>
          </a:p>
        </p:txBody>
      </p:sp>
      <p:pic>
        <p:nvPicPr>
          <p:cNvPr id="5" name="Content Placeholder 4">
            <a:extLst>
              <a:ext uri="{FF2B5EF4-FFF2-40B4-BE49-F238E27FC236}">
                <a16:creationId xmlns:a16="http://schemas.microsoft.com/office/drawing/2014/main" id="{8223B4BA-D715-4A00-9C5C-A3864F5DBEF3}"/>
              </a:ext>
            </a:extLst>
          </p:cNvPr>
          <p:cNvPicPr>
            <a:picLocks noGrp="1" noChangeAspect="1"/>
          </p:cNvPicPr>
          <p:nvPr>
            <p:ph idx="1"/>
          </p:nvPr>
        </p:nvPicPr>
        <p:blipFill>
          <a:blip r:embed="rId2"/>
          <a:stretch>
            <a:fillRect/>
          </a:stretch>
        </p:blipFill>
        <p:spPr>
          <a:xfrm>
            <a:off x="107504" y="1417639"/>
            <a:ext cx="8856984" cy="4938712"/>
          </a:xfrm>
          <a:prstGeom prst="rect">
            <a:avLst/>
          </a:prstGeom>
        </p:spPr>
      </p:pic>
    </p:spTree>
    <p:extLst>
      <p:ext uri="{BB962C8B-B14F-4D97-AF65-F5344CB8AC3E}">
        <p14:creationId xmlns:p14="http://schemas.microsoft.com/office/powerpoint/2010/main" val="4023347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CCMP quarterly : We are now above last months high but a move sub the 7581.084 </a:t>
            </a:r>
            <a:r>
              <a:rPr lang="en-GB" sz="1800" dirty="0" err="1"/>
              <a:t>bollinger</a:t>
            </a:r>
            <a:r>
              <a:rPr lang="en-GB" sz="1800" dirty="0"/>
              <a:t> average will help.</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39</a:t>
            </a:fld>
            <a:endParaRPr lang="en-GB" dirty="0"/>
          </a:p>
        </p:txBody>
      </p:sp>
      <p:pic>
        <p:nvPicPr>
          <p:cNvPr id="5" name="Content Placeholder 4">
            <a:extLst>
              <a:ext uri="{FF2B5EF4-FFF2-40B4-BE49-F238E27FC236}">
                <a16:creationId xmlns:a16="http://schemas.microsoft.com/office/drawing/2014/main" id="{E7798629-9160-4512-9C6B-B76173AAA9F2}"/>
              </a:ext>
            </a:extLst>
          </p:cNvPr>
          <p:cNvPicPr>
            <a:picLocks noGrp="1" noChangeAspect="1"/>
          </p:cNvPicPr>
          <p:nvPr>
            <p:ph idx="1"/>
          </p:nvPr>
        </p:nvPicPr>
        <p:blipFill>
          <a:blip r:embed="rId2"/>
          <a:stretch>
            <a:fillRect/>
          </a:stretch>
        </p:blipFill>
        <p:spPr>
          <a:xfrm>
            <a:off x="179512" y="1268760"/>
            <a:ext cx="8784976" cy="5184576"/>
          </a:xfrm>
          <a:prstGeom prst="rect">
            <a:avLst/>
          </a:prstGeom>
        </p:spPr>
      </p:pic>
    </p:spTree>
    <p:extLst>
      <p:ext uri="{BB962C8B-B14F-4D97-AF65-F5344CB8AC3E}">
        <p14:creationId xmlns:p14="http://schemas.microsoft.com/office/powerpoint/2010/main" val="98327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066130"/>
          </a:xfrm>
        </p:spPr>
        <p:txBody>
          <a:bodyPr>
            <a:noAutofit/>
          </a:bodyPr>
          <a:lstStyle/>
          <a:p>
            <a:r>
              <a:rPr lang="en-GB" sz="1800" dirty="0"/>
              <a:t>US 2yr yield monthly : A decent bounce this month and hoping we fail soon.</a:t>
            </a:r>
          </a:p>
        </p:txBody>
      </p:sp>
      <p:sp>
        <p:nvSpPr>
          <p:cNvPr id="7" name="Date Placeholder 6"/>
          <p:cNvSpPr>
            <a:spLocks noGrp="1"/>
          </p:cNvSpPr>
          <p:nvPr>
            <p:ph type="dt" sz="half" idx="10"/>
          </p:nvPr>
        </p:nvSpPr>
        <p:spPr/>
        <p:txBody>
          <a:bodyPr/>
          <a:lstStyle/>
          <a:p>
            <a:fld id="{DA405C78-6351-4F1F-A31B-38EFC54544F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4</a:t>
            </a:fld>
            <a:endParaRPr lang="en-GB" dirty="0"/>
          </a:p>
        </p:txBody>
      </p:sp>
      <p:pic>
        <p:nvPicPr>
          <p:cNvPr id="5" name="Content Placeholder 4">
            <a:extLst>
              <a:ext uri="{FF2B5EF4-FFF2-40B4-BE49-F238E27FC236}">
                <a16:creationId xmlns:a16="http://schemas.microsoft.com/office/drawing/2014/main" id="{55C4A7E1-E762-4289-AEC4-00E0E568F024}"/>
              </a:ext>
            </a:extLst>
          </p:cNvPr>
          <p:cNvPicPr>
            <a:picLocks noGrp="1" noChangeAspect="1"/>
          </p:cNvPicPr>
          <p:nvPr>
            <p:ph idx="1"/>
          </p:nvPr>
        </p:nvPicPr>
        <p:blipFill>
          <a:blip r:embed="rId2"/>
          <a:stretch>
            <a:fillRect/>
          </a:stretch>
        </p:blipFill>
        <p:spPr>
          <a:xfrm>
            <a:off x="107504" y="1340768"/>
            <a:ext cx="8928992" cy="5112568"/>
          </a:xfrm>
          <a:prstGeom prst="rect">
            <a:avLst/>
          </a:prstGeom>
        </p:spPr>
      </p:pic>
    </p:spTree>
    <p:extLst>
      <p:ext uri="{BB962C8B-B14F-4D97-AF65-F5344CB8AC3E}">
        <p14:creationId xmlns:p14="http://schemas.microsoft.com/office/powerpoint/2010/main" val="2434043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CCMP monthly : We have opened inside the channel 7691 so a lot to do to FAIL. </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40</a:t>
            </a:fld>
            <a:endParaRPr lang="en-GB" dirty="0"/>
          </a:p>
        </p:txBody>
      </p:sp>
      <p:pic>
        <p:nvPicPr>
          <p:cNvPr id="5" name="Content Placeholder 4">
            <a:extLst>
              <a:ext uri="{FF2B5EF4-FFF2-40B4-BE49-F238E27FC236}">
                <a16:creationId xmlns:a16="http://schemas.microsoft.com/office/drawing/2014/main" id="{B42C5BEE-F21A-45F4-9D42-1DF77C7E9A74}"/>
              </a:ext>
            </a:extLst>
          </p:cNvPr>
          <p:cNvPicPr>
            <a:picLocks noGrp="1" noChangeAspect="1"/>
          </p:cNvPicPr>
          <p:nvPr>
            <p:ph idx="1"/>
          </p:nvPr>
        </p:nvPicPr>
        <p:blipFill>
          <a:blip r:embed="rId2"/>
          <a:stretch>
            <a:fillRect/>
          </a:stretch>
        </p:blipFill>
        <p:spPr>
          <a:xfrm>
            <a:off x="179512" y="1340769"/>
            <a:ext cx="8784976" cy="5112568"/>
          </a:xfrm>
          <a:prstGeom prst="rect">
            <a:avLst/>
          </a:prstGeom>
        </p:spPr>
      </p:pic>
    </p:spTree>
    <p:extLst>
      <p:ext uri="{BB962C8B-B14F-4D97-AF65-F5344CB8AC3E}">
        <p14:creationId xmlns:p14="http://schemas.microsoft.com/office/powerpoint/2010/main" val="389045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CCMP monthly : We have breached the previous resistance but the RSI is now dislocated, we need to head lower soon.</a:t>
            </a:r>
          </a:p>
        </p:txBody>
      </p:sp>
      <p:sp>
        <p:nvSpPr>
          <p:cNvPr id="6" name="Date Placeholder 5"/>
          <p:cNvSpPr>
            <a:spLocks noGrp="1"/>
          </p:cNvSpPr>
          <p:nvPr>
            <p:ph type="dt" sz="half" idx="10"/>
          </p:nvPr>
        </p:nvSpPr>
        <p:spPr/>
        <p:txBody>
          <a:bodyPr/>
          <a:lstStyle/>
          <a:p>
            <a:fld id="{FACFA05C-BA31-4A59-B92B-266B5D995AD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41</a:t>
            </a:fld>
            <a:endParaRPr lang="en-GB" dirty="0"/>
          </a:p>
        </p:txBody>
      </p:sp>
      <p:pic>
        <p:nvPicPr>
          <p:cNvPr id="5" name="Content Placeholder 4">
            <a:extLst>
              <a:ext uri="{FF2B5EF4-FFF2-40B4-BE49-F238E27FC236}">
                <a16:creationId xmlns:a16="http://schemas.microsoft.com/office/drawing/2014/main" id="{9539C0CD-6D36-429E-8DD4-DF19844319C4}"/>
              </a:ext>
            </a:extLst>
          </p:cNvPr>
          <p:cNvPicPr>
            <a:picLocks noGrp="1" noChangeAspect="1"/>
          </p:cNvPicPr>
          <p:nvPr>
            <p:ph idx="1"/>
          </p:nvPr>
        </p:nvPicPr>
        <p:blipFill>
          <a:blip r:embed="rId2"/>
          <a:stretch>
            <a:fillRect/>
          </a:stretch>
        </p:blipFill>
        <p:spPr>
          <a:xfrm>
            <a:off x="179512" y="1417638"/>
            <a:ext cx="8784976" cy="5035697"/>
          </a:xfrm>
          <a:prstGeom prst="rect">
            <a:avLst/>
          </a:prstGeom>
        </p:spPr>
      </p:pic>
    </p:spTree>
    <p:extLst>
      <p:ext uri="{BB962C8B-B14F-4D97-AF65-F5344CB8AC3E}">
        <p14:creationId xmlns:p14="http://schemas.microsoft.com/office/powerpoint/2010/main" val="1253623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Hang  Seng monthly : This is the biggest obstacle to a any short as this market formed a MAJOR base against its long-term moving average 25547.83.</a:t>
            </a:r>
          </a:p>
        </p:txBody>
      </p:sp>
      <p:sp>
        <p:nvSpPr>
          <p:cNvPr id="7" name="Date Placeholder 6"/>
          <p:cNvSpPr>
            <a:spLocks noGrp="1"/>
          </p:cNvSpPr>
          <p:nvPr>
            <p:ph type="dt" sz="half" idx="10"/>
          </p:nvPr>
        </p:nvSpPr>
        <p:spPr/>
        <p:txBody>
          <a:bodyPr/>
          <a:lstStyle/>
          <a:p>
            <a:fld id="{9BF2312A-7B3F-4A5A-BA91-245BF655937F}"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42</a:t>
            </a:fld>
            <a:endParaRPr lang="en-GB" dirty="0"/>
          </a:p>
        </p:txBody>
      </p:sp>
      <p:pic>
        <p:nvPicPr>
          <p:cNvPr id="5" name="Content Placeholder 4">
            <a:extLst>
              <a:ext uri="{FF2B5EF4-FFF2-40B4-BE49-F238E27FC236}">
                <a16:creationId xmlns:a16="http://schemas.microsoft.com/office/drawing/2014/main" id="{834A539C-D672-4630-AA35-FBF048E955BA}"/>
              </a:ext>
            </a:extLst>
          </p:cNvPr>
          <p:cNvPicPr>
            <a:picLocks noGrp="1" noChangeAspect="1"/>
          </p:cNvPicPr>
          <p:nvPr>
            <p:ph idx="1"/>
          </p:nvPr>
        </p:nvPicPr>
        <p:blipFill>
          <a:blip r:embed="rId3"/>
          <a:stretch>
            <a:fillRect/>
          </a:stretch>
        </p:blipFill>
        <p:spPr>
          <a:xfrm>
            <a:off x="179512" y="1417638"/>
            <a:ext cx="8856984" cy="5035698"/>
          </a:xfrm>
          <a:prstGeom prst="rect">
            <a:avLst/>
          </a:prstGeom>
        </p:spPr>
      </p:pic>
    </p:spTree>
    <p:extLst>
      <p:ext uri="{BB962C8B-B14F-4D97-AF65-F5344CB8AC3E}">
        <p14:creationId xmlns:p14="http://schemas.microsoft.com/office/powerpoint/2010/main" val="2364515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Hang  Seng daily : The RSI is now HIGH so ideally we reject the 61.8% ret 30067.68 and head lower.</a:t>
            </a:r>
          </a:p>
        </p:txBody>
      </p:sp>
      <p:sp>
        <p:nvSpPr>
          <p:cNvPr id="7" name="Date Placeholder 6"/>
          <p:cNvSpPr>
            <a:spLocks noGrp="1"/>
          </p:cNvSpPr>
          <p:nvPr>
            <p:ph type="dt" sz="half" idx="10"/>
          </p:nvPr>
        </p:nvSpPr>
        <p:spPr/>
        <p:txBody>
          <a:bodyPr/>
          <a:lstStyle/>
          <a:p>
            <a:fld id="{9BF2312A-7B3F-4A5A-BA91-245BF655937F}"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43</a:t>
            </a:fld>
            <a:endParaRPr lang="en-GB" dirty="0"/>
          </a:p>
        </p:txBody>
      </p:sp>
      <p:pic>
        <p:nvPicPr>
          <p:cNvPr id="5" name="Content Placeholder 4">
            <a:extLst>
              <a:ext uri="{FF2B5EF4-FFF2-40B4-BE49-F238E27FC236}">
                <a16:creationId xmlns:a16="http://schemas.microsoft.com/office/drawing/2014/main" id="{56403E73-2192-432A-94B5-5178BD974421}"/>
              </a:ext>
            </a:extLst>
          </p:cNvPr>
          <p:cNvPicPr>
            <a:picLocks noGrp="1" noChangeAspect="1"/>
          </p:cNvPicPr>
          <p:nvPr>
            <p:ph idx="1"/>
          </p:nvPr>
        </p:nvPicPr>
        <p:blipFill>
          <a:blip r:embed="rId3"/>
          <a:stretch>
            <a:fillRect/>
          </a:stretch>
        </p:blipFill>
        <p:spPr>
          <a:xfrm>
            <a:off x="107504" y="1268760"/>
            <a:ext cx="8928992" cy="5184576"/>
          </a:xfrm>
          <a:prstGeom prst="rect">
            <a:avLst/>
          </a:prstGeom>
        </p:spPr>
      </p:pic>
    </p:spTree>
    <p:extLst>
      <p:ext uri="{BB962C8B-B14F-4D97-AF65-F5344CB8AC3E}">
        <p14:creationId xmlns:p14="http://schemas.microsoft.com/office/powerpoint/2010/main" val="1599045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Nikkei monthly : A similar story to the Hang Seng in that we need to breach the 50% ret 20489.16.</a:t>
            </a:r>
          </a:p>
        </p:txBody>
      </p:sp>
      <p:sp>
        <p:nvSpPr>
          <p:cNvPr id="7" name="Date Placeholder 6"/>
          <p:cNvSpPr>
            <a:spLocks noGrp="1"/>
          </p:cNvSpPr>
          <p:nvPr>
            <p:ph type="dt" sz="half" idx="10"/>
          </p:nvPr>
        </p:nvSpPr>
        <p:spPr/>
        <p:txBody>
          <a:bodyPr/>
          <a:lstStyle/>
          <a:p>
            <a:fld id="{9BF2312A-7B3F-4A5A-BA91-245BF655937F}"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44</a:t>
            </a:fld>
            <a:endParaRPr lang="en-GB" dirty="0"/>
          </a:p>
        </p:txBody>
      </p:sp>
      <p:pic>
        <p:nvPicPr>
          <p:cNvPr id="4" name="Content Placeholder 3">
            <a:extLst>
              <a:ext uri="{FF2B5EF4-FFF2-40B4-BE49-F238E27FC236}">
                <a16:creationId xmlns:a16="http://schemas.microsoft.com/office/drawing/2014/main" id="{8FFAC2E6-234E-45DE-BF67-25D8F3D3BE3C}"/>
              </a:ext>
            </a:extLst>
          </p:cNvPr>
          <p:cNvPicPr>
            <a:picLocks noGrp="1" noChangeAspect="1"/>
          </p:cNvPicPr>
          <p:nvPr>
            <p:ph idx="1"/>
          </p:nvPr>
        </p:nvPicPr>
        <p:blipFill>
          <a:blip r:embed="rId3"/>
          <a:stretch>
            <a:fillRect/>
          </a:stretch>
        </p:blipFill>
        <p:spPr>
          <a:xfrm>
            <a:off x="166227" y="1268760"/>
            <a:ext cx="8784976" cy="5106420"/>
          </a:xfrm>
          <a:prstGeom prst="rect">
            <a:avLst/>
          </a:prstGeom>
        </p:spPr>
      </p:pic>
    </p:spTree>
    <p:extLst>
      <p:ext uri="{BB962C8B-B14F-4D97-AF65-F5344CB8AC3E}">
        <p14:creationId xmlns:p14="http://schemas.microsoft.com/office/powerpoint/2010/main" val="202811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800" b="1" dirty="0">
                <a:solidFill>
                  <a:srgbClr val="00B0F0"/>
                </a:solidFill>
              </a:rPr>
              <a:t>FX UPDATE</a:t>
            </a:r>
            <a:endParaRPr lang="en-US" sz="1800" b="1" dirty="0">
              <a:solidFill>
                <a:srgbClr val="00B0F0"/>
              </a:solidFill>
            </a:endParaRPr>
          </a:p>
        </p:txBody>
      </p:sp>
      <p:sp>
        <p:nvSpPr>
          <p:cNvPr id="3" name="Content Placeholder 2"/>
          <p:cNvSpPr>
            <a:spLocks noGrp="1"/>
          </p:cNvSpPr>
          <p:nvPr>
            <p:ph idx="1"/>
          </p:nvPr>
        </p:nvSpPr>
        <p:spPr>
          <a:xfrm>
            <a:off x="357786" y="1624012"/>
            <a:ext cx="8291264" cy="4525963"/>
          </a:xfrm>
        </p:spPr>
        <p:txBody>
          <a:bodyPr>
            <a:normAutofit/>
          </a:bodyPr>
          <a:lstStyle/>
          <a:p>
            <a:r>
              <a:rPr lang="en-GB" sz="1600" b="1" dirty="0">
                <a:solidFill>
                  <a:srgbClr val="00B0F0"/>
                </a:solidFill>
              </a:rPr>
              <a:t>FX UPDATE : </a:t>
            </a:r>
          </a:p>
          <a:p>
            <a:endParaRPr lang="en-GB" sz="1600" b="1" dirty="0">
              <a:solidFill>
                <a:srgbClr val="00B0F0"/>
              </a:solidFill>
            </a:endParaRPr>
          </a:p>
          <a:p>
            <a:r>
              <a:rPr lang="en-GB" sz="1600" b="1" dirty="0">
                <a:solidFill>
                  <a:srgbClr val="00B0F0"/>
                </a:solidFill>
              </a:rPr>
              <a:t>EURO :  The EURO is “HOTTING UP” as we ease toward a Brexit conclusion. Sub 1.1241 will be catastrophic. If 1.1241 is ever breached then EUROPE-EU has a MAJOR CREDIBILITY ISSUE. We have a major test on right now as we TEASE constant moving average resistance 1.1358.</a:t>
            </a:r>
          </a:p>
          <a:p>
            <a:endParaRPr lang="en-GB" sz="1600" b="1" dirty="0">
              <a:solidFill>
                <a:srgbClr val="00B0F0"/>
              </a:solidFill>
            </a:endParaRPr>
          </a:p>
          <a:p>
            <a:r>
              <a:rPr lang="en-GB" sz="1600" b="1" dirty="0">
                <a:solidFill>
                  <a:srgbClr val="00B0F0"/>
                </a:solidFill>
              </a:rPr>
              <a:t>EUR GBP I have long favoured a short in this and the market looks poised to stretch its legs, am convinced this will come with the EURO breaching 1.1241. This could be the STAR trade for 2019.</a:t>
            </a:r>
          </a:p>
          <a:p>
            <a:endParaRPr lang="en-GB" sz="1600" b="1" dirty="0">
              <a:solidFill>
                <a:srgbClr val="00B0F0"/>
              </a:solidFill>
            </a:endParaRPr>
          </a:p>
          <a:p>
            <a:r>
              <a:rPr lang="en-GB" sz="1600" b="1" dirty="0">
                <a:solidFill>
                  <a:srgbClr val="00B0F0"/>
                </a:solidFill>
              </a:rPr>
              <a:t>The DXY index is teasing the 50% ret 95.859 with little RSI drive.</a:t>
            </a:r>
          </a:p>
          <a:p>
            <a:endParaRPr lang="en-GB" sz="1600" b="1" dirty="0">
              <a:solidFill>
                <a:srgbClr val="00B0F0"/>
              </a:solidFill>
            </a:endParaRPr>
          </a:p>
          <a:p>
            <a:r>
              <a:rPr lang="en-GB" sz="1600" b="1" dirty="0">
                <a:solidFill>
                  <a:srgbClr val="00B0F0"/>
                </a:solidFill>
              </a:rPr>
              <a:t>EM now steeping forward as MANY multi year tops are close to being confirmed. EM is a firm favourite with REAL MONEY. </a:t>
            </a:r>
            <a:endParaRPr lang="en-GB" sz="2000" b="1" dirty="0">
              <a:solidFill>
                <a:srgbClr val="00B0F0"/>
              </a:solidFill>
            </a:endParaRPr>
          </a:p>
          <a:p>
            <a:pPr marL="0" indent="0">
              <a:buNone/>
            </a:pPr>
            <a:endParaRPr lang="en-GB" sz="2000" b="1" dirty="0">
              <a:solidFill>
                <a:srgbClr val="00B0F0"/>
              </a:solidFill>
            </a:endParaRPr>
          </a:p>
          <a:p>
            <a:pPr marL="400050" lvl="1" indent="0">
              <a:buNone/>
            </a:pPr>
            <a:endParaRPr lang="en-GB" sz="2000" b="1" dirty="0">
              <a:solidFill>
                <a:srgbClr val="00B0F0"/>
              </a:solidFill>
            </a:endParaRPr>
          </a:p>
          <a:p>
            <a:endParaRPr lang="en-GB" sz="2400" b="1" dirty="0">
              <a:solidFill>
                <a:srgbClr val="00B0F0"/>
              </a:solidFill>
            </a:endParaRPr>
          </a:p>
          <a:p>
            <a:pPr marL="0" indent="0">
              <a:buNone/>
            </a:pPr>
            <a:endParaRPr lang="en-GB" sz="2400" b="1" dirty="0">
              <a:solidFill>
                <a:srgbClr val="00B0F0"/>
              </a:solidFill>
            </a:endParaRPr>
          </a:p>
        </p:txBody>
      </p:sp>
      <p:sp>
        <p:nvSpPr>
          <p:cNvPr id="4" name="Date Placeholder 3"/>
          <p:cNvSpPr>
            <a:spLocks noGrp="1"/>
          </p:cNvSpPr>
          <p:nvPr>
            <p:ph type="dt" sz="half" idx="10"/>
          </p:nvPr>
        </p:nvSpPr>
        <p:spPr/>
        <p:txBody>
          <a:bodyPr/>
          <a:lstStyle/>
          <a:p>
            <a:fld id="{630524A5-862B-4C6D-B777-73207D6063A4}" type="datetime1">
              <a:rPr lang="en-GB" smtClean="0"/>
              <a:t>15/04/2019</a:t>
            </a:fld>
            <a:endParaRPr lang="en-GB" dirty="0"/>
          </a:p>
        </p:txBody>
      </p:sp>
      <p:sp>
        <p:nvSpPr>
          <p:cNvPr id="5" name="Slide Number Placeholder 4"/>
          <p:cNvSpPr>
            <a:spLocks noGrp="1"/>
          </p:cNvSpPr>
          <p:nvPr>
            <p:ph type="sldNum" sz="quarter" idx="12"/>
          </p:nvPr>
        </p:nvSpPr>
        <p:spPr/>
        <p:txBody>
          <a:bodyPr/>
          <a:lstStyle/>
          <a:p>
            <a:fld id="{592C0178-552E-4FDD-8F6C-86E7FB7443DD}" type="slidenum">
              <a:rPr lang="en-GB" smtClean="0"/>
              <a:t>45</a:t>
            </a:fld>
            <a:endParaRPr lang="en-GB" dirty="0"/>
          </a:p>
        </p:txBody>
      </p:sp>
    </p:spTree>
    <p:extLst>
      <p:ext uri="{BB962C8B-B14F-4D97-AF65-F5344CB8AC3E}">
        <p14:creationId xmlns:p14="http://schemas.microsoft.com/office/powerpoint/2010/main" val="20596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46646"/>
            <a:ext cx="8784976" cy="1143000"/>
          </a:xfrm>
        </p:spPr>
        <p:txBody>
          <a:bodyPr>
            <a:noAutofit/>
          </a:bodyPr>
          <a:lstStyle/>
          <a:p>
            <a:r>
              <a:rPr lang="en-GB" sz="1800" dirty="0"/>
              <a:t>EUR USD monthly : The niggle here is we have HELD the 50% ret 1.1241 but continue to trade sideways with little bounce. Sub 1.1241 we freefall, there are previous range extensions highlighted. If we fail the subsequent move will be HARD AND FAST.</a:t>
            </a:r>
            <a:endParaRPr lang="en-GB" sz="1800" dirty="0">
              <a:solidFill>
                <a:srgbClr val="00B0F0"/>
              </a:solidFill>
            </a:endParaRPr>
          </a:p>
        </p:txBody>
      </p:sp>
      <p:sp>
        <p:nvSpPr>
          <p:cNvPr id="6" name="Date Placeholder 5"/>
          <p:cNvSpPr>
            <a:spLocks noGrp="1"/>
          </p:cNvSpPr>
          <p:nvPr>
            <p:ph type="dt" sz="half" idx="10"/>
          </p:nvPr>
        </p:nvSpPr>
        <p:spPr/>
        <p:txBody>
          <a:bodyPr/>
          <a:lstStyle/>
          <a:p>
            <a:fld id="{C6DF2352-C31E-4727-9621-726E02FFBA6D}"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46</a:t>
            </a:fld>
            <a:endParaRPr lang="en-GB" dirty="0"/>
          </a:p>
        </p:txBody>
      </p:sp>
      <p:pic>
        <p:nvPicPr>
          <p:cNvPr id="5" name="Content Placeholder 4">
            <a:extLst>
              <a:ext uri="{FF2B5EF4-FFF2-40B4-BE49-F238E27FC236}">
                <a16:creationId xmlns:a16="http://schemas.microsoft.com/office/drawing/2014/main" id="{C8E913B9-814D-49C2-9132-1F89432E1401}"/>
              </a:ext>
            </a:extLst>
          </p:cNvPr>
          <p:cNvPicPr>
            <a:picLocks noGrp="1" noChangeAspect="1"/>
          </p:cNvPicPr>
          <p:nvPr>
            <p:ph idx="1"/>
          </p:nvPr>
        </p:nvPicPr>
        <p:blipFill>
          <a:blip r:embed="rId2"/>
          <a:stretch>
            <a:fillRect/>
          </a:stretch>
        </p:blipFill>
        <p:spPr>
          <a:xfrm>
            <a:off x="179512" y="1489646"/>
            <a:ext cx="8784976" cy="4901745"/>
          </a:xfrm>
          <a:prstGeom prst="rect">
            <a:avLst/>
          </a:prstGeom>
        </p:spPr>
      </p:pic>
    </p:spTree>
    <p:extLst>
      <p:ext uri="{BB962C8B-B14F-4D97-AF65-F5344CB8AC3E}">
        <p14:creationId xmlns:p14="http://schemas.microsoft.com/office/powerpoint/2010/main" val="2387689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73096"/>
            <a:ext cx="8507288" cy="1044541"/>
          </a:xfrm>
        </p:spPr>
        <p:txBody>
          <a:bodyPr>
            <a:noAutofit/>
          </a:bodyPr>
          <a:lstStyle/>
          <a:p>
            <a:r>
              <a:rPr lang="en-GB" sz="1800" dirty="0"/>
              <a:t>EUR USD daily : A very sideways market BUT it remains heavy, 23.6% ret 1.1358 resistance looms.</a:t>
            </a:r>
            <a:endParaRPr lang="en-GB" sz="1800" dirty="0">
              <a:solidFill>
                <a:srgbClr val="00B0F0"/>
              </a:solidFill>
            </a:endParaRPr>
          </a:p>
        </p:txBody>
      </p:sp>
      <p:sp>
        <p:nvSpPr>
          <p:cNvPr id="6" name="Date Placeholder 5"/>
          <p:cNvSpPr>
            <a:spLocks noGrp="1"/>
          </p:cNvSpPr>
          <p:nvPr>
            <p:ph type="dt" sz="half" idx="10"/>
          </p:nvPr>
        </p:nvSpPr>
        <p:spPr/>
        <p:txBody>
          <a:bodyPr/>
          <a:lstStyle/>
          <a:p>
            <a:fld id="{98526D8B-C197-4634-82CF-C1787447D33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47</a:t>
            </a:fld>
            <a:endParaRPr lang="en-GB" dirty="0"/>
          </a:p>
        </p:txBody>
      </p:sp>
      <p:pic>
        <p:nvPicPr>
          <p:cNvPr id="5" name="Content Placeholder 4">
            <a:extLst>
              <a:ext uri="{FF2B5EF4-FFF2-40B4-BE49-F238E27FC236}">
                <a16:creationId xmlns:a16="http://schemas.microsoft.com/office/drawing/2014/main" id="{0D32789C-8BFE-4A98-8BC0-D8A5F1DC6AE4}"/>
              </a:ext>
            </a:extLst>
          </p:cNvPr>
          <p:cNvPicPr>
            <a:picLocks noGrp="1" noChangeAspect="1"/>
          </p:cNvPicPr>
          <p:nvPr>
            <p:ph idx="1"/>
          </p:nvPr>
        </p:nvPicPr>
        <p:blipFill>
          <a:blip r:embed="rId2"/>
          <a:stretch>
            <a:fillRect/>
          </a:stretch>
        </p:blipFill>
        <p:spPr>
          <a:xfrm>
            <a:off x="179512" y="1484784"/>
            <a:ext cx="8856984" cy="4871566"/>
          </a:xfrm>
          <a:prstGeom prst="rect">
            <a:avLst/>
          </a:prstGeom>
        </p:spPr>
      </p:pic>
    </p:spTree>
    <p:extLst>
      <p:ext uri="{BB962C8B-B14F-4D97-AF65-F5344CB8AC3E}">
        <p14:creationId xmlns:p14="http://schemas.microsoft.com/office/powerpoint/2010/main" val="2201618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994122"/>
          </a:xfrm>
        </p:spPr>
        <p:txBody>
          <a:bodyPr>
            <a:noAutofit/>
          </a:bodyPr>
          <a:lstStyle/>
          <a:p>
            <a:r>
              <a:rPr lang="en-GB" sz="1800" dirty="0"/>
              <a:t>EUR GBP quarterly : This is a VERY RARE formation and a MEGA bearish one for the EURO over the POUND. We have SEVERAL upside pierces and coiling formation! For obvious reasons the one to watch but the speed of the move will be the killer blow!</a:t>
            </a:r>
          </a:p>
        </p:txBody>
      </p:sp>
      <p:sp>
        <p:nvSpPr>
          <p:cNvPr id="5" name="Date Placeholder 4"/>
          <p:cNvSpPr>
            <a:spLocks noGrp="1"/>
          </p:cNvSpPr>
          <p:nvPr>
            <p:ph type="dt" sz="half" idx="10"/>
          </p:nvPr>
        </p:nvSpPr>
        <p:spPr/>
        <p:txBody>
          <a:bodyPr/>
          <a:lstStyle/>
          <a:p>
            <a:fld id="{08C34A9D-39B1-4923-91EA-3A7F90522E85}"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48</a:t>
            </a:fld>
            <a:endParaRPr lang="en-GB" dirty="0"/>
          </a:p>
        </p:txBody>
      </p:sp>
      <p:pic>
        <p:nvPicPr>
          <p:cNvPr id="7" name="Content Placeholder 6">
            <a:extLst>
              <a:ext uri="{FF2B5EF4-FFF2-40B4-BE49-F238E27FC236}">
                <a16:creationId xmlns:a16="http://schemas.microsoft.com/office/drawing/2014/main" id="{25CC8632-AB96-40FA-A5EE-01A813F1663F}"/>
              </a:ext>
            </a:extLst>
          </p:cNvPr>
          <p:cNvPicPr>
            <a:picLocks noGrp="1" noChangeAspect="1"/>
          </p:cNvPicPr>
          <p:nvPr>
            <p:ph idx="1"/>
          </p:nvPr>
        </p:nvPicPr>
        <p:blipFill>
          <a:blip r:embed="rId2"/>
          <a:stretch>
            <a:fillRect/>
          </a:stretch>
        </p:blipFill>
        <p:spPr>
          <a:xfrm>
            <a:off x="179512" y="1412776"/>
            <a:ext cx="8784976" cy="5056168"/>
          </a:xfrm>
          <a:prstGeom prst="rect">
            <a:avLst/>
          </a:prstGeom>
        </p:spPr>
      </p:pic>
    </p:spTree>
    <p:extLst>
      <p:ext uri="{BB962C8B-B14F-4D97-AF65-F5344CB8AC3E}">
        <p14:creationId xmlns:p14="http://schemas.microsoft.com/office/powerpoint/2010/main" val="2747829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Autofit/>
          </a:bodyPr>
          <a:lstStyle/>
          <a:p>
            <a:r>
              <a:rPr lang="en-GB" sz="1800" dirty="0"/>
              <a:t>Cable quarterly : The </a:t>
            </a:r>
            <a:r>
              <a:rPr lang="en-GB" sz="1800" dirty="0" err="1"/>
              <a:t>bollingers</a:t>
            </a:r>
            <a:r>
              <a:rPr lang="en-GB" sz="1800" dirty="0"/>
              <a:t> have narrowed reflecting the stalemate over Brexit. </a:t>
            </a:r>
          </a:p>
        </p:txBody>
      </p:sp>
      <p:sp>
        <p:nvSpPr>
          <p:cNvPr id="6" name="Date Placeholder 5"/>
          <p:cNvSpPr>
            <a:spLocks noGrp="1"/>
          </p:cNvSpPr>
          <p:nvPr>
            <p:ph type="dt" sz="half" idx="10"/>
          </p:nvPr>
        </p:nvSpPr>
        <p:spPr/>
        <p:txBody>
          <a:bodyPr/>
          <a:lstStyle/>
          <a:p>
            <a:fld id="{0143A198-814F-472A-9DD4-B48FDCA32C1F}"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49</a:t>
            </a:fld>
            <a:endParaRPr lang="en-GB" dirty="0"/>
          </a:p>
        </p:txBody>
      </p:sp>
      <p:pic>
        <p:nvPicPr>
          <p:cNvPr id="5" name="Content Placeholder 4">
            <a:extLst>
              <a:ext uri="{FF2B5EF4-FFF2-40B4-BE49-F238E27FC236}">
                <a16:creationId xmlns:a16="http://schemas.microsoft.com/office/drawing/2014/main" id="{891720A8-272A-48FA-9207-0172EAF0E991}"/>
              </a:ext>
            </a:extLst>
          </p:cNvPr>
          <p:cNvPicPr>
            <a:picLocks noGrp="1" noChangeAspect="1"/>
          </p:cNvPicPr>
          <p:nvPr>
            <p:ph idx="1"/>
          </p:nvPr>
        </p:nvPicPr>
        <p:blipFill>
          <a:blip r:embed="rId2"/>
          <a:stretch>
            <a:fillRect/>
          </a:stretch>
        </p:blipFill>
        <p:spPr>
          <a:xfrm>
            <a:off x="179512" y="1268760"/>
            <a:ext cx="8784976" cy="5184575"/>
          </a:xfrm>
          <a:prstGeom prst="rect">
            <a:avLst/>
          </a:prstGeom>
        </p:spPr>
      </p:pic>
    </p:spTree>
    <p:extLst>
      <p:ext uri="{BB962C8B-B14F-4D97-AF65-F5344CB8AC3E}">
        <p14:creationId xmlns:p14="http://schemas.microsoft.com/office/powerpoint/2010/main" val="855717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066130"/>
          </a:xfrm>
        </p:spPr>
        <p:txBody>
          <a:bodyPr>
            <a:noAutofit/>
          </a:bodyPr>
          <a:lstStyle/>
          <a:p>
            <a:r>
              <a:rPr lang="en-GB" sz="1800" dirty="0"/>
              <a:t>US 2yr yield daily : We have popped the 38.2% ret 2.3149 but running into the 50 day moving average resistance at 2.4300. A need to fail here to substantiate the longer-term view. </a:t>
            </a:r>
          </a:p>
        </p:txBody>
      </p:sp>
      <p:sp>
        <p:nvSpPr>
          <p:cNvPr id="7" name="Date Placeholder 6"/>
          <p:cNvSpPr>
            <a:spLocks noGrp="1"/>
          </p:cNvSpPr>
          <p:nvPr>
            <p:ph type="dt" sz="half" idx="10"/>
          </p:nvPr>
        </p:nvSpPr>
        <p:spPr/>
        <p:txBody>
          <a:bodyPr/>
          <a:lstStyle/>
          <a:p>
            <a:fld id="{DA405C78-6351-4F1F-A31B-38EFC54544F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5</a:t>
            </a:fld>
            <a:endParaRPr lang="en-GB" dirty="0"/>
          </a:p>
        </p:txBody>
      </p:sp>
      <p:pic>
        <p:nvPicPr>
          <p:cNvPr id="5" name="Content Placeholder 4">
            <a:extLst>
              <a:ext uri="{FF2B5EF4-FFF2-40B4-BE49-F238E27FC236}">
                <a16:creationId xmlns:a16="http://schemas.microsoft.com/office/drawing/2014/main" id="{32CA7B53-D9E8-4F2D-9CC5-6088AFCAD8DE}"/>
              </a:ext>
            </a:extLst>
          </p:cNvPr>
          <p:cNvPicPr>
            <a:picLocks noGrp="1" noChangeAspect="1"/>
          </p:cNvPicPr>
          <p:nvPr>
            <p:ph idx="1"/>
          </p:nvPr>
        </p:nvPicPr>
        <p:blipFill>
          <a:blip r:embed="rId2"/>
          <a:stretch>
            <a:fillRect/>
          </a:stretch>
        </p:blipFill>
        <p:spPr>
          <a:xfrm>
            <a:off x="179512" y="1340769"/>
            <a:ext cx="8784976" cy="5112568"/>
          </a:xfrm>
          <a:prstGeom prst="rect">
            <a:avLst/>
          </a:prstGeom>
        </p:spPr>
      </p:pic>
    </p:spTree>
    <p:extLst>
      <p:ext uri="{BB962C8B-B14F-4D97-AF65-F5344CB8AC3E}">
        <p14:creationId xmlns:p14="http://schemas.microsoft.com/office/powerpoint/2010/main" val="1978108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DXY monthly : A tricky location and rather a neutral one being at a 50% ret 95.859 of the last 18 years. Performance looks limited but sub the 50% ret 95.859 is bearish. </a:t>
            </a:r>
          </a:p>
        </p:txBody>
      </p:sp>
      <p:sp>
        <p:nvSpPr>
          <p:cNvPr id="7" name="Date Placeholder 6"/>
          <p:cNvSpPr>
            <a:spLocks noGrp="1"/>
          </p:cNvSpPr>
          <p:nvPr>
            <p:ph type="dt" sz="half" idx="10"/>
          </p:nvPr>
        </p:nvSpPr>
        <p:spPr/>
        <p:txBody>
          <a:bodyPr/>
          <a:lstStyle/>
          <a:p>
            <a:fld id="{7087B9C4-FBE9-4E9F-9C6E-06E112CBBC2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50</a:t>
            </a:fld>
            <a:endParaRPr lang="en-GB" dirty="0"/>
          </a:p>
        </p:txBody>
      </p:sp>
      <p:pic>
        <p:nvPicPr>
          <p:cNvPr id="5" name="Content Placeholder 4">
            <a:extLst>
              <a:ext uri="{FF2B5EF4-FFF2-40B4-BE49-F238E27FC236}">
                <a16:creationId xmlns:a16="http://schemas.microsoft.com/office/drawing/2014/main" id="{A26F086B-38CF-4B04-B3FD-6B2E6DD842B6}"/>
              </a:ext>
            </a:extLst>
          </p:cNvPr>
          <p:cNvPicPr>
            <a:picLocks noGrp="1" noChangeAspect="1"/>
          </p:cNvPicPr>
          <p:nvPr>
            <p:ph idx="1"/>
          </p:nvPr>
        </p:nvPicPr>
        <p:blipFill>
          <a:blip r:embed="rId2"/>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2947844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38138"/>
          </a:xfrm>
        </p:spPr>
        <p:txBody>
          <a:bodyPr>
            <a:noAutofit/>
          </a:bodyPr>
          <a:lstStyle/>
          <a:p>
            <a:r>
              <a:rPr lang="en-GB" sz="1800" dirty="0"/>
              <a:t>AUD USD monthly : AUD low in place and now ready for a decent move higher. The latest pierces are very positive. Above the 61.8% ret 0.7185 will help ALOT.</a:t>
            </a:r>
          </a:p>
        </p:txBody>
      </p:sp>
      <p:sp>
        <p:nvSpPr>
          <p:cNvPr id="5" name="Date Placeholder 4"/>
          <p:cNvSpPr>
            <a:spLocks noGrp="1"/>
          </p:cNvSpPr>
          <p:nvPr>
            <p:ph type="dt" sz="half" idx="10"/>
          </p:nvPr>
        </p:nvSpPr>
        <p:spPr/>
        <p:txBody>
          <a:bodyPr/>
          <a:lstStyle/>
          <a:p>
            <a:fld id="{C000CE3A-D93C-4672-9315-8B4D24776505}"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51</a:t>
            </a:fld>
            <a:endParaRPr lang="en-GB" dirty="0"/>
          </a:p>
        </p:txBody>
      </p:sp>
      <p:pic>
        <p:nvPicPr>
          <p:cNvPr id="7" name="Content Placeholder 6">
            <a:extLst>
              <a:ext uri="{FF2B5EF4-FFF2-40B4-BE49-F238E27FC236}">
                <a16:creationId xmlns:a16="http://schemas.microsoft.com/office/drawing/2014/main" id="{501646F1-91B7-4BB8-919B-6CA145B5EB28}"/>
              </a:ext>
            </a:extLst>
          </p:cNvPr>
          <p:cNvPicPr>
            <a:picLocks noGrp="1" noChangeAspect="1"/>
          </p:cNvPicPr>
          <p:nvPr>
            <p:ph idx="1"/>
          </p:nvPr>
        </p:nvPicPr>
        <p:blipFill>
          <a:blip r:embed="rId3"/>
          <a:stretch>
            <a:fillRect/>
          </a:stretch>
        </p:blipFill>
        <p:spPr>
          <a:xfrm>
            <a:off x="179512" y="1412776"/>
            <a:ext cx="8856984" cy="5040560"/>
          </a:xfrm>
          <a:prstGeom prst="rect">
            <a:avLst/>
          </a:prstGeom>
        </p:spPr>
      </p:pic>
    </p:spTree>
    <p:extLst>
      <p:ext uri="{BB962C8B-B14F-4D97-AF65-F5344CB8AC3E}">
        <p14:creationId xmlns:p14="http://schemas.microsoft.com/office/powerpoint/2010/main" val="2300535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USD CAD weekly : The moving average continues to be the solid support on any dip, next step is to breach the 23.6% ret 1.3451. </a:t>
            </a:r>
          </a:p>
        </p:txBody>
      </p:sp>
      <p:sp>
        <p:nvSpPr>
          <p:cNvPr id="6" name="Date Placeholder 5"/>
          <p:cNvSpPr>
            <a:spLocks noGrp="1"/>
          </p:cNvSpPr>
          <p:nvPr>
            <p:ph type="dt" sz="half" idx="10"/>
          </p:nvPr>
        </p:nvSpPr>
        <p:spPr/>
        <p:txBody>
          <a:bodyPr/>
          <a:lstStyle/>
          <a:p>
            <a:fld id="{77D96196-6957-4E10-8F1D-A330AC33938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52</a:t>
            </a:fld>
            <a:endParaRPr lang="en-GB" dirty="0"/>
          </a:p>
        </p:txBody>
      </p:sp>
      <p:pic>
        <p:nvPicPr>
          <p:cNvPr id="5" name="Content Placeholder 4">
            <a:extLst>
              <a:ext uri="{FF2B5EF4-FFF2-40B4-BE49-F238E27FC236}">
                <a16:creationId xmlns:a16="http://schemas.microsoft.com/office/drawing/2014/main" id="{FF94BF68-DD6E-42CF-8C2B-4C08B21416A4}"/>
              </a:ext>
            </a:extLst>
          </p:cNvPr>
          <p:cNvPicPr>
            <a:picLocks noGrp="1" noChangeAspect="1"/>
          </p:cNvPicPr>
          <p:nvPr>
            <p:ph idx="1"/>
          </p:nvPr>
        </p:nvPicPr>
        <p:blipFill>
          <a:blip r:embed="rId2"/>
          <a:stretch>
            <a:fillRect/>
          </a:stretch>
        </p:blipFill>
        <p:spPr>
          <a:xfrm>
            <a:off x="179512" y="1268760"/>
            <a:ext cx="8856984" cy="5184575"/>
          </a:xfrm>
          <a:prstGeom prst="rect">
            <a:avLst/>
          </a:prstGeom>
        </p:spPr>
      </p:pic>
    </p:spTree>
    <p:extLst>
      <p:ext uri="{BB962C8B-B14F-4D97-AF65-F5344CB8AC3E}">
        <p14:creationId xmlns:p14="http://schemas.microsoft.com/office/powerpoint/2010/main" val="915270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r>
              <a:rPr lang="en-GB" sz="1800" dirty="0"/>
              <a:t>USD JPY monthly : I had to include this but the RSI and market is very neutral.</a:t>
            </a:r>
          </a:p>
        </p:txBody>
      </p:sp>
      <p:sp>
        <p:nvSpPr>
          <p:cNvPr id="6" name="Date Placeholder 5"/>
          <p:cNvSpPr>
            <a:spLocks noGrp="1"/>
          </p:cNvSpPr>
          <p:nvPr>
            <p:ph type="dt" sz="half" idx="10"/>
          </p:nvPr>
        </p:nvSpPr>
        <p:spPr/>
        <p:txBody>
          <a:bodyPr/>
          <a:lstStyle/>
          <a:p>
            <a:fld id="{77D96196-6957-4E10-8F1D-A330AC33938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53</a:t>
            </a:fld>
            <a:endParaRPr lang="en-GB" dirty="0"/>
          </a:p>
        </p:txBody>
      </p:sp>
      <p:pic>
        <p:nvPicPr>
          <p:cNvPr id="5" name="Content Placeholder 4">
            <a:extLst>
              <a:ext uri="{FF2B5EF4-FFF2-40B4-BE49-F238E27FC236}">
                <a16:creationId xmlns:a16="http://schemas.microsoft.com/office/drawing/2014/main" id="{2C221053-4A78-4148-9B71-5F32EB3976EC}"/>
              </a:ext>
            </a:extLst>
          </p:cNvPr>
          <p:cNvPicPr>
            <a:picLocks noGrp="1" noChangeAspect="1"/>
          </p:cNvPicPr>
          <p:nvPr>
            <p:ph idx="1"/>
          </p:nvPr>
        </p:nvPicPr>
        <p:blipFill>
          <a:blip r:embed="rId2"/>
          <a:stretch>
            <a:fillRect/>
          </a:stretch>
        </p:blipFill>
        <p:spPr>
          <a:xfrm>
            <a:off x="179512" y="1268761"/>
            <a:ext cx="8856984" cy="5184576"/>
          </a:xfrm>
          <a:prstGeom prst="rect">
            <a:avLst/>
          </a:prstGeom>
        </p:spPr>
      </p:pic>
    </p:spTree>
    <p:extLst>
      <p:ext uri="{BB962C8B-B14F-4D97-AF65-F5344CB8AC3E}">
        <p14:creationId xmlns:p14="http://schemas.microsoft.com/office/powerpoint/2010/main" val="3155447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00B0F0"/>
                </a:solidFill>
              </a:rPr>
              <a:t>EM UPDATE</a:t>
            </a:r>
            <a:endParaRPr lang="en-US" dirty="0">
              <a:solidFill>
                <a:srgbClr val="00B0F0"/>
              </a:solidFill>
            </a:endParaRPr>
          </a:p>
        </p:txBody>
      </p:sp>
      <p:sp>
        <p:nvSpPr>
          <p:cNvPr id="3" name="Content Placeholder 2"/>
          <p:cNvSpPr>
            <a:spLocks noGrp="1"/>
          </p:cNvSpPr>
          <p:nvPr>
            <p:ph idx="1"/>
          </p:nvPr>
        </p:nvSpPr>
        <p:spPr>
          <a:xfrm>
            <a:off x="357786" y="1624012"/>
            <a:ext cx="8291264" cy="4525963"/>
          </a:xfrm>
        </p:spPr>
        <p:txBody>
          <a:bodyPr>
            <a:normAutofit/>
          </a:bodyPr>
          <a:lstStyle/>
          <a:p>
            <a:r>
              <a:rPr lang="en-GB" sz="1800" b="1" dirty="0">
                <a:solidFill>
                  <a:srgbClr val="00B0F0"/>
                </a:solidFill>
              </a:rPr>
              <a:t>EM : A significant proportion of the EM crosses have created multi year tops and should see EM continue to perform regardless of USD direction. We are on the move LOWER again. </a:t>
            </a:r>
          </a:p>
          <a:p>
            <a:endParaRPr lang="en-GB" sz="1800" b="1" dirty="0">
              <a:solidFill>
                <a:srgbClr val="00B0F0"/>
              </a:solidFill>
            </a:endParaRPr>
          </a:p>
          <a:p>
            <a:r>
              <a:rPr lang="en-GB" sz="1800" b="1" dirty="0">
                <a:solidFill>
                  <a:srgbClr val="00B0F0"/>
                </a:solidFill>
              </a:rPr>
              <a:t>MANY USD-EM crosses now have SIZEABLE long-term tops formed. I think it is a combination of EM relief that the Turkey-Argentina situation is improving and the DXY losing momentum, more bias on the former for influence. </a:t>
            </a:r>
          </a:p>
          <a:p>
            <a:endParaRPr lang="en-GB" sz="1800" b="1" dirty="0">
              <a:solidFill>
                <a:srgbClr val="00B0F0"/>
              </a:solidFill>
            </a:endParaRPr>
          </a:p>
          <a:p>
            <a:r>
              <a:rPr lang="en-GB" sz="1800" b="1" dirty="0">
                <a:solidFill>
                  <a:srgbClr val="00B0F0"/>
                </a:solidFill>
              </a:rPr>
              <a:t>USD MXN continues to reject decent trend resistance at 20.6155 AND poised to break lower!</a:t>
            </a:r>
          </a:p>
          <a:p>
            <a:endParaRPr lang="en-GB" sz="2400" b="1" dirty="0">
              <a:solidFill>
                <a:srgbClr val="00B0F0"/>
              </a:solidFill>
            </a:endParaRPr>
          </a:p>
          <a:p>
            <a:pPr marL="0" indent="0">
              <a:buNone/>
            </a:pPr>
            <a:endParaRPr lang="en-GB" sz="2400" b="1" dirty="0">
              <a:solidFill>
                <a:srgbClr val="00B0F0"/>
              </a:solidFill>
            </a:endParaRPr>
          </a:p>
        </p:txBody>
      </p:sp>
      <p:sp>
        <p:nvSpPr>
          <p:cNvPr id="4" name="Date Placeholder 3"/>
          <p:cNvSpPr>
            <a:spLocks noGrp="1"/>
          </p:cNvSpPr>
          <p:nvPr>
            <p:ph type="dt" sz="half" idx="10"/>
          </p:nvPr>
        </p:nvSpPr>
        <p:spPr/>
        <p:txBody>
          <a:bodyPr/>
          <a:lstStyle/>
          <a:p>
            <a:fld id="{630524A5-862B-4C6D-B777-73207D6063A4}" type="datetime1">
              <a:rPr lang="en-GB" smtClean="0"/>
              <a:t>15/04/2019</a:t>
            </a:fld>
            <a:endParaRPr lang="en-GB" dirty="0"/>
          </a:p>
        </p:txBody>
      </p:sp>
      <p:sp>
        <p:nvSpPr>
          <p:cNvPr id="5" name="Slide Number Placeholder 4"/>
          <p:cNvSpPr>
            <a:spLocks noGrp="1"/>
          </p:cNvSpPr>
          <p:nvPr>
            <p:ph type="sldNum" sz="quarter" idx="12"/>
          </p:nvPr>
        </p:nvSpPr>
        <p:spPr/>
        <p:txBody>
          <a:bodyPr/>
          <a:lstStyle/>
          <a:p>
            <a:fld id="{592C0178-552E-4FDD-8F6C-86E7FB7443DD}" type="slidenum">
              <a:rPr lang="en-GB" smtClean="0"/>
              <a:t>54</a:t>
            </a:fld>
            <a:endParaRPr lang="en-GB" dirty="0"/>
          </a:p>
        </p:txBody>
      </p:sp>
    </p:spTree>
    <p:extLst>
      <p:ext uri="{BB962C8B-B14F-4D97-AF65-F5344CB8AC3E}">
        <p14:creationId xmlns:p14="http://schemas.microsoft.com/office/powerpoint/2010/main" val="3722716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922114"/>
          </a:xfrm>
        </p:spPr>
        <p:txBody>
          <a:bodyPr>
            <a:noAutofit/>
          </a:bodyPr>
          <a:lstStyle/>
          <a:p>
            <a:r>
              <a:rPr lang="en-GB" sz="1800" dirty="0"/>
              <a:t>USD MXN monthly : We have broken the out of the VERY TEDIOUS triangle so the next target is the 38.2% ret 18.1795.</a:t>
            </a:r>
          </a:p>
        </p:txBody>
      </p:sp>
      <p:sp>
        <p:nvSpPr>
          <p:cNvPr id="6" name="Date Placeholder 5"/>
          <p:cNvSpPr>
            <a:spLocks noGrp="1"/>
          </p:cNvSpPr>
          <p:nvPr>
            <p:ph type="dt" sz="half" idx="10"/>
          </p:nvPr>
        </p:nvSpPr>
        <p:spPr/>
        <p:txBody>
          <a:bodyPr/>
          <a:lstStyle/>
          <a:p>
            <a:fld id="{D5D34C9A-5819-4B9C-900E-C961A9474A66}"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55</a:t>
            </a:fld>
            <a:endParaRPr lang="en-GB" dirty="0"/>
          </a:p>
        </p:txBody>
      </p:sp>
      <p:pic>
        <p:nvPicPr>
          <p:cNvPr id="5" name="Content Placeholder 4">
            <a:extLst>
              <a:ext uri="{FF2B5EF4-FFF2-40B4-BE49-F238E27FC236}">
                <a16:creationId xmlns:a16="http://schemas.microsoft.com/office/drawing/2014/main" id="{DAB7A9D4-3EDE-4F71-A64F-09735BF4ECA2}"/>
              </a:ext>
            </a:extLst>
          </p:cNvPr>
          <p:cNvPicPr>
            <a:picLocks noGrp="1" noChangeAspect="1"/>
          </p:cNvPicPr>
          <p:nvPr>
            <p:ph idx="1"/>
          </p:nvPr>
        </p:nvPicPr>
        <p:blipFill>
          <a:blip r:embed="rId2"/>
          <a:stretch>
            <a:fillRect/>
          </a:stretch>
        </p:blipFill>
        <p:spPr>
          <a:xfrm>
            <a:off x="107504" y="1268760"/>
            <a:ext cx="8856984" cy="5184576"/>
          </a:xfrm>
          <a:prstGeom prst="rect">
            <a:avLst/>
          </a:prstGeom>
        </p:spPr>
      </p:pic>
    </p:spTree>
    <p:extLst>
      <p:ext uri="{BB962C8B-B14F-4D97-AF65-F5344CB8AC3E}">
        <p14:creationId xmlns:p14="http://schemas.microsoft.com/office/powerpoint/2010/main" val="373039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994122"/>
          </a:xfrm>
        </p:spPr>
        <p:txBody>
          <a:bodyPr>
            <a:noAutofit/>
          </a:bodyPr>
          <a:lstStyle/>
          <a:p>
            <a:r>
              <a:rPr lang="en-GB" sz="1800" dirty="0"/>
              <a:t>USD BRL monthly : We now have a very sizeable volume top and any breach of the 23.6% ret 3.6078 will be HUGE. </a:t>
            </a:r>
          </a:p>
        </p:txBody>
      </p:sp>
      <p:sp>
        <p:nvSpPr>
          <p:cNvPr id="5" name="Date Placeholder 4"/>
          <p:cNvSpPr>
            <a:spLocks noGrp="1"/>
          </p:cNvSpPr>
          <p:nvPr>
            <p:ph type="dt" sz="half" idx="10"/>
          </p:nvPr>
        </p:nvSpPr>
        <p:spPr/>
        <p:txBody>
          <a:bodyPr/>
          <a:lstStyle/>
          <a:p>
            <a:fld id="{8E365924-B3E0-41D1-8308-1F87122C543D}"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56</a:t>
            </a:fld>
            <a:endParaRPr lang="en-GB" dirty="0"/>
          </a:p>
        </p:txBody>
      </p:sp>
      <p:pic>
        <p:nvPicPr>
          <p:cNvPr id="7" name="Content Placeholder 6">
            <a:extLst>
              <a:ext uri="{FF2B5EF4-FFF2-40B4-BE49-F238E27FC236}">
                <a16:creationId xmlns:a16="http://schemas.microsoft.com/office/drawing/2014/main" id="{4CCE6C13-EA98-4733-8E27-2054391B3A43}"/>
              </a:ext>
            </a:extLst>
          </p:cNvPr>
          <p:cNvPicPr>
            <a:picLocks noGrp="1" noChangeAspect="1"/>
          </p:cNvPicPr>
          <p:nvPr>
            <p:ph idx="1"/>
          </p:nvPr>
        </p:nvPicPr>
        <p:blipFill>
          <a:blip r:embed="rId2"/>
          <a:stretch>
            <a:fillRect/>
          </a:stretch>
        </p:blipFill>
        <p:spPr>
          <a:xfrm>
            <a:off x="179512" y="1124744"/>
            <a:ext cx="8784976" cy="5328592"/>
          </a:xfrm>
          <a:prstGeom prst="rect">
            <a:avLst/>
          </a:prstGeom>
        </p:spPr>
      </p:pic>
    </p:spTree>
    <p:extLst>
      <p:ext uri="{BB962C8B-B14F-4D97-AF65-F5344CB8AC3E}">
        <p14:creationId xmlns:p14="http://schemas.microsoft.com/office/powerpoint/2010/main" val="2210521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13475"/>
            <a:ext cx="8784976" cy="962530"/>
          </a:xfrm>
        </p:spPr>
        <p:txBody>
          <a:bodyPr>
            <a:noAutofit/>
          </a:bodyPr>
          <a:lstStyle/>
          <a:p>
            <a:r>
              <a:rPr lang="en-GB" sz="1800" dirty="0"/>
              <a:t>GTBRL10Y weekly : Yields have to continued to remain sub the 100% ret 9.117.</a:t>
            </a:r>
          </a:p>
        </p:txBody>
      </p:sp>
      <p:sp>
        <p:nvSpPr>
          <p:cNvPr id="5" name="Date Placeholder 4"/>
          <p:cNvSpPr>
            <a:spLocks noGrp="1"/>
          </p:cNvSpPr>
          <p:nvPr>
            <p:ph type="dt" sz="half" idx="10"/>
          </p:nvPr>
        </p:nvSpPr>
        <p:spPr/>
        <p:txBody>
          <a:bodyPr/>
          <a:lstStyle/>
          <a:p>
            <a:fld id="{8E365924-B3E0-41D1-8308-1F87122C543D}"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57</a:t>
            </a:fld>
            <a:endParaRPr lang="en-GB" dirty="0"/>
          </a:p>
        </p:txBody>
      </p:sp>
      <p:pic>
        <p:nvPicPr>
          <p:cNvPr id="7" name="Content Placeholder 6">
            <a:extLst>
              <a:ext uri="{FF2B5EF4-FFF2-40B4-BE49-F238E27FC236}">
                <a16:creationId xmlns:a16="http://schemas.microsoft.com/office/drawing/2014/main" id="{02B4A3F3-A9EF-440D-A2A9-28A13E251B26}"/>
              </a:ext>
            </a:extLst>
          </p:cNvPr>
          <p:cNvPicPr>
            <a:picLocks noGrp="1" noChangeAspect="1"/>
          </p:cNvPicPr>
          <p:nvPr>
            <p:ph idx="1"/>
          </p:nvPr>
        </p:nvPicPr>
        <p:blipFill>
          <a:blip r:embed="rId2"/>
          <a:stretch>
            <a:fillRect/>
          </a:stretch>
        </p:blipFill>
        <p:spPr>
          <a:xfrm>
            <a:off x="179512" y="1268760"/>
            <a:ext cx="8784976" cy="5184576"/>
          </a:xfrm>
          <a:prstGeom prst="rect">
            <a:avLst/>
          </a:prstGeom>
        </p:spPr>
      </p:pic>
    </p:spTree>
    <p:extLst>
      <p:ext uri="{BB962C8B-B14F-4D97-AF65-F5344CB8AC3E}">
        <p14:creationId xmlns:p14="http://schemas.microsoft.com/office/powerpoint/2010/main" val="3668516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Autofit/>
          </a:bodyPr>
          <a:lstStyle/>
          <a:p>
            <a:r>
              <a:rPr lang="en-GB" sz="1800" dirty="0"/>
              <a:t>USD TRY monthly : The one fly in the ointment but whilst sub the 23.6% ret 5.8094 all remains bearish.</a:t>
            </a:r>
          </a:p>
        </p:txBody>
      </p:sp>
      <p:sp>
        <p:nvSpPr>
          <p:cNvPr id="6" name="Date Placeholder 5"/>
          <p:cNvSpPr>
            <a:spLocks noGrp="1"/>
          </p:cNvSpPr>
          <p:nvPr>
            <p:ph type="dt" sz="half" idx="10"/>
          </p:nvPr>
        </p:nvSpPr>
        <p:spPr/>
        <p:txBody>
          <a:bodyPr/>
          <a:lstStyle/>
          <a:p>
            <a:fld id="{1B64C9CE-1FA6-4B53-9AEB-822368F8465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58</a:t>
            </a:fld>
            <a:endParaRPr lang="en-GB" dirty="0"/>
          </a:p>
        </p:txBody>
      </p:sp>
      <p:pic>
        <p:nvPicPr>
          <p:cNvPr id="5" name="Content Placeholder 4">
            <a:extLst>
              <a:ext uri="{FF2B5EF4-FFF2-40B4-BE49-F238E27FC236}">
                <a16:creationId xmlns:a16="http://schemas.microsoft.com/office/drawing/2014/main" id="{00BA734D-1992-4D48-99AD-A72B6AD3CBCB}"/>
              </a:ext>
            </a:extLst>
          </p:cNvPr>
          <p:cNvPicPr>
            <a:picLocks noGrp="1" noChangeAspect="1"/>
          </p:cNvPicPr>
          <p:nvPr>
            <p:ph idx="1"/>
          </p:nvPr>
        </p:nvPicPr>
        <p:blipFill>
          <a:blip r:embed="rId2"/>
          <a:stretch>
            <a:fillRect/>
          </a:stretch>
        </p:blipFill>
        <p:spPr>
          <a:xfrm>
            <a:off x="179512" y="1417638"/>
            <a:ext cx="8856984" cy="4961812"/>
          </a:xfrm>
          <a:prstGeom prst="rect">
            <a:avLst/>
          </a:prstGeom>
        </p:spPr>
      </p:pic>
    </p:spTree>
    <p:extLst>
      <p:ext uri="{BB962C8B-B14F-4D97-AF65-F5344CB8AC3E}">
        <p14:creationId xmlns:p14="http://schemas.microsoft.com/office/powerpoint/2010/main" val="1363560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Autofit/>
          </a:bodyPr>
          <a:lstStyle/>
          <a:p>
            <a:r>
              <a:rPr lang="en-GB" sz="1800" dirty="0"/>
              <a:t>USD ZAR monthly : We continue to fail and should shortly be breaching the 100% ret 13.8401, THEN we head a lot LOWER. </a:t>
            </a:r>
          </a:p>
        </p:txBody>
      </p:sp>
      <p:sp>
        <p:nvSpPr>
          <p:cNvPr id="6" name="Date Placeholder 5"/>
          <p:cNvSpPr>
            <a:spLocks noGrp="1"/>
          </p:cNvSpPr>
          <p:nvPr>
            <p:ph type="dt" sz="half" idx="10"/>
          </p:nvPr>
        </p:nvSpPr>
        <p:spPr/>
        <p:txBody>
          <a:bodyPr/>
          <a:lstStyle/>
          <a:p>
            <a:fld id="{1B64C9CE-1FA6-4B53-9AEB-822368F8465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59</a:t>
            </a:fld>
            <a:endParaRPr lang="en-GB" dirty="0"/>
          </a:p>
        </p:txBody>
      </p:sp>
      <p:pic>
        <p:nvPicPr>
          <p:cNvPr id="5" name="Content Placeholder 4">
            <a:extLst>
              <a:ext uri="{FF2B5EF4-FFF2-40B4-BE49-F238E27FC236}">
                <a16:creationId xmlns:a16="http://schemas.microsoft.com/office/drawing/2014/main" id="{A09A66BE-E73E-4B46-AF0D-3CBCEB93C5A4}"/>
              </a:ext>
            </a:extLst>
          </p:cNvPr>
          <p:cNvPicPr>
            <a:picLocks noGrp="1" noChangeAspect="1"/>
          </p:cNvPicPr>
          <p:nvPr>
            <p:ph idx="1"/>
          </p:nvPr>
        </p:nvPicPr>
        <p:blipFill>
          <a:blip r:embed="rId2"/>
          <a:stretch>
            <a:fillRect/>
          </a:stretch>
        </p:blipFill>
        <p:spPr>
          <a:xfrm>
            <a:off x="107504" y="1417638"/>
            <a:ext cx="8856984" cy="4938712"/>
          </a:xfrm>
          <a:prstGeom prst="rect">
            <a:avLst/>
          </a:prstGeom>
        </p:spPr>
      </p:pic>
    </p:spTree>
    <p:extLst>
      <p:ext uri="{BB962C8B-B14F-4D97-AF65-F5344CB8AC3E}">
        <p14:creationId xmlns:p14="http://schemas.microsoft.com/office/powerpoint/2010/main" val="175351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066130"/>
          </a:xfrm>
        </p:spPr>
        <p:txBody>
          <a:bodyPr>
            <a:noAutofit/>
          </a:bodyPr>
          <a:lstStyle/>
          <a:p>
            <a:r>
              <a:rPr lang="en-GB" sz="1800" dirty="0"/>
              <a:t>USGG30yr monthly : History repeating itself. The path of least resistance is definitely lower. We have backed up last months range a lot but  do need to fail here. </a:t>
            </a:r>
          </a:p>
        </p:txBody>
      </p:sp>
      <p:sp>
        <p:nvSpPr>
          <p:cNvPr id="7" name="Date Placeholder 6"/>
          <p:cNvSpPr>
            <a:spLocks noGrp="1"/>
          </p:cNvSpPr>
          <p:nvPr>
            <p:ph type="dt" sz="half" idx="10"/>
          </p:nvPr>
        </p:nvSpPr>
        <p:spPr/>
        <p:txBody>
          <a:bodyPr/>
          <a:lstStyle/>
          <a:p>
            <a:fld id="{DA405C78-6351-4F1F-A31B-38EFC54544F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6</a:t>
            </a:fld>
            <a:endParaRPr lang="en-GB" dirty="0"/>
          </a:p>
        </p:txBody>
      </p:sp>
      <p:pic>
        <p:nvPicPr>
          <p:cNvPr id="9" name="Content Placeholder 8">
            <a:extLst>
              <a:ext uri="{FF2B5EF4-FFF2-40B4-BE49-F238E27FC236}">
                <a16:creationId xmlns:a16="http://schemas.microsoft.com/office/drawing/2014/main" id="{B6944544-0C85-43AC-8B2A-EE2932636D70}"/>
              </a:ext>
            </a:extLst>
          </p:cNvPr>
          <p:cNvPicPr>
            <a:picLocks noGrp="1" noChangeAspect="1"/>
          </p:cNvPicPr>
          <p:nvPr>
            <p:ph idx="1"/>
          </p:nvPr>
        </p:nvPicPr>
        <p:blipFill>
          <a:blip r:embed="rId2"/>
          <a:stretch>
            <a:fillRect/>
          </a:stretch>
        </p:blipFill>
        <p:spPr>
          <a:xfrm>
            <a:off x="179512" y="1340768"/>
            <a:ext cx="8784976" cy="5112568"/>
          </a:xfrm>
          <a:prstGeom prst="rect">
            <a:avLst/>
          </a:prstGeom>
        </p:spPr>
      </p:pic>
    </p:spTree>
    <p:extLst>
      <p:ext uri="{BB962C8B-B14F-4D97-AF65-F5344CB8AC3E}">
        <p14:creationId xmlns:p14="http://schemas.microsoft.com/office/powerpoint/2010/main" val="623605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1143000"/>
          </a:xfrm>
        </p:spPr>
        <p:txBody>
          <a:bodyPr>
            <a:noAutofit/>
          </a:bodyPr>
          <a:lstStyle/>
          <a:p>
            <a:r>
              <a:rPr lang="en-GB" sz="1800" dirty="0"/>
              <a:t>USD RUB monthly : A nice break of the recent low and the next big test the 38.2% ret 61.9293.</a:t>
            </a:r>
          </a:p>
        </p:txBody>
      </p:sp>
      <p:sp>
        <p:nvSpPr>
          <p:cNvPr id="6" name="Date Placeholder 5"/>
          <p:cNvSpPr>
            <a:spLocks noGrp="1"/>
          </p:cNvSpPr>
          <p:nvPr>
            <p:ph type="dt" sz="half" idx="10"/>
          </p:nvPr>
        </p:nvSpPr>
        <p:spPr/>
        <p:txBody>
          <a:bodyPr/>
          <a:lstStyle/>
          <a:p>
            <a:fld id="{1B64C9CE-1FA6-4B53-9AEB-822368F8465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60</a:t>
            </a:fld>
            <a:endParaRPr lang="en-GB" dirty="0"/>
          </a:p>
        </p:txBody>
      </p:sp>
      <p:pic>
        <p:nvPicPr>
          <p:cNvPr id="5" name="Content Placeholder 4">
            <a:extLst>
              <a:ext uri="{FF2B5EF4-FFF2-40B4-BE49-F238E27FC236}">
                <a16:creationId xmlns:a16="http://schemas.microsoft.com/office/drawing/2014/main" id="{6FAFAA20-DC00-46DA-9C47-2E8D3A12AD9D}"/>
              </a:ext>
            </a:extLst>
          </p:cNvPr>
          <p:cNvPicPr>
            <a:picLocks noGrp="1" noChangeAspect="1"/>
          </p:cNvPicPr>
          <p:nvPr>
            <p:ph idx="1"/>
          </p:nvPr>
        </p:nvPicPr>
        <p:blipFill>
          <a:blip r:embed="rId2"/>
          <a:stretch>
            <a:fillRect/>
          </a:stretch>
        </p:blipFill>
        <p:spPr>
          <a:xfrm>
            <a:off x="107504" y="1340768"/>
            <a:ext cx="8928992" cy="5112568"/>
          </a:xfrm>
          <a:prstGeom prst="rect">
            <a:avLst/>
          </a:prstGeom>
        </p:spPr>
      </p:pic>
    </p:spTree>
    <p:extLst>
      <p:ext uri="{BB962C8B-B14F-4D97-AF65-F5344CB8AC3E}">
        <p14:creationId xmlns:p14="http://schemas.microsoft.com/office/powerpoint/2010/main" val="1699434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Autofit/>
          </a:bodyPr>
          <a:lstStyle/>
          <a:p>
            <a:r>
              <a:rPr lang="en-GB" sz="1800" dirty="0"/>
              <a:t>USD CNH monthly : Certainly one to note going forward given its TECHNICAL HIT! We have failed the multi year 100% ret 6.7850 and heading toward 6.6000.</a:t>
            </a:r>
          </a:p>
        </p:txBody>
      </p:sp>
      <p:sp>
        <p:nvSpPr>
          <p:cNvPr id="6" name="Date Placeholder 5"/>
          <p:cNvSpPr>
            <a:spLocks noGrp="1"/>
          </p:cNvSpPr>
          <p:nvPr>
            <p:ph type="dt" sz="half" idx="10"/>
          </p:nvPr>
        </p:nvSpPr>
        <p:spPr/>
        <p:txBody>
          <a:bodyPr/>
          <a:lstStyle/>
          <a:p>
            <a:fld id="{1B64C9CE-1FA6-4B53-9AEB-822368F8465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61</a:t>
            </a:fld>
            <a:endParaRPr lang="en-GB" dirty="0"/>
          </a:p>
        </p:txBody>
      </p:sp>
      <p:pic>
        <p:nvPicPr>
          <p:cNvPr id="5" name="Content Placeholder 4">
            <a:extLst>
              <a:ext uri="{FF2B5EF4-FFF2-40B4-BE49-F238E27FC236}">
                <a16:creationId xmlns:a16="http://schemas.microsoft.com/office/drawing/2014/main" id="{F896F1B0-3D7F-4A35-959A-E72657B88A26}"/>
              </a:ext>
            </a:extLst>
          </p:cNvPr>
          <p:cNvPicPr>
            <a:picLocks noGrp="1" noChangeAspect="1"/>
          </p:cNvPicPr>
          <p:nvPr>
            <p:ph idx="1"/>
          </p:nvPr>
        </p:nvPicPr>
        <p:blipFill>
          <a:blip r:embed="rId2"/>
          <a:stretch>
            <a:fillRect/>
          </a:stretch>
        </p:blipFill>
        <p:spPr>
          <a:xfrm>
            <a:off x="107504" y="1417638"/>
            <a:ext cx="8928992" cy="5035697"/>
          </a:xfrm>
          <a:prstGeom prst="rect">
            <a:avLst/>
          </a:prstGeom>
        </p:spPr>
      </p:pic>
    </p:spTree>
    <p:extLst>
      <p:ext uri="{BB962C8B-B14F-4D97-AF65-F5344CB8AC3E}">
        <p14:creationId xmlns:p14="http://schemas.microsoft.com/office/powerpoint/2010/main" val="1914076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Autofit/>
          </a:bodyPr>
          <a:lstStyle/>
          <a:p>
            <a:r>
              <a:rPr lang="en-GB" sz="1800" dirty="0"/>
              <a:t>USD INR monthly : A BIG ONE for 2019</a:t>
            </a:r>
            <a:r>
              <a:rPr lang="en-GB" sz="1800" dirty="0">
                <a:solidFill>
                  <a:prstClr val="black"/>
                </a:solidFill>
              </a:rPr>
              <a:t> as PLENTY of downside possibility</a:t>
            </a:r>
            <a:r>
              <a:rPr lang="en-GB" sz="1800" dirty="0"/>
              <a:t>. The RSI is as HIGH as September 2013 and we APPEAR to be forming a TOP. </a:t>
            </a:r>
          </a:p>
        </p:txBody>
      </p:sp>
      <p:sp>
        <p:nvSpPr>
          <p:cNvPr id="6" name="Date Placeholder 5"/>
          <p:cNvSpPr>
            <a:spLocks noGrp="1"/>
          </p:cNvSpPr>
          <p:nvPr>
            <p:ph type="dt" sz="half" idx="10"/>
          </p:nvPr>
        </p:nvSpPr>
        <p:spPr/>
        <p:txBody>
          <a:bodyPr/>
          <a:lstStyle/>
          <a:p>
            <a:fld id="{1B64C9CE-1FA6-4B53-9AEB-822368F84652}"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62</a:t>
            </a:fld>
            <a:endParaRPr lang="en-GB" dirty="0"/>
          </a:p>
        </p:txBody>
      </p:sp>
      <p:pic>
        <p:nvPicPr>
          <p:cNvPr id="5" name="Content Placeholder 4">
            <a:extLst>
              <a:ext uri="{FF2B5EF4-FFF2-40B4-BE49-F238E27FC236}">
                <a16:creationId xmlns:a16="http://schemas.microsoft.com/office/drawing/2014/main" id="{BC67EE11-F28D-4088-84DF-8B1E83BD89A4}"/>
              </a:ext>
            </a:extLst>
          </p:cNvPr>
          <p:cNvPicPr>
            <a:picLocks noGrp="1" noChangeAspect="1"/>
          </p:cNvPicPr>
          <p:nvPr>
            <p:ph idx="1"/>
          </p:nvPr>
        </p:nvPicPr>
        <p:blipFill>
          <a:blip r:embed="rId2"/>
          <a:stretch>
            <a:fillRect/>
          </a:stretch>
        </p:blipFill>
        <p:spPr>
          <a:xfrm>
            <a:off x="217814" y="1340768"/>
            <a:ext cx="8746674" cy="5047071"/>
          </a:xfrm>
          <a:prstGeom prst="rect">
            <a:avLst/>
          </a:prstGeom>
        </p:spPr>
      </p:pic>
    </p:spTree>
    <p:extLst>
      <p:ext uri="{BB962C8B-B14F-4D97-AF65-F5344CB8AC3E}">
        <p14:creationId xmlns:p14="http://schemas.microsoft.com/office/powerpoint/2010/main" val="3921291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CL1 monthly : We appear to be stalling at the 61.8% ret 62.65 and the daily endorses a major failure from here.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63</a:t>
            </a:fld>
            <a:endParaRPr lang="en-GB" dirty="0"/>
          </a:p>
        </p:txBody>
      </p:sp>
      <p:pic>
        <p:nvPicPr>
          <p:cNvPr id="8" name="Content Placeholder 7">
            <a:extLst>
              <a:ext uri="{FF2B5EF4-FFF2-40B4-BE49-F238E27FC236}">
                <a16:creationId xmlns:a16="http://schemas.microsoft.com/office/drawing/2014/main" id="{B1F85F71-A108-4EA3-8B38-2040A19E4B56}"/>
              </a:ext>
            </a:extLst>
          </p:cNvPr>
          <p:cNvPicPr>
            <a:picLocks noGrp="1" noChangeAspect="1"/>
          </p:cNvPicPr>
          <p:nvPr>
            <p:ph idx="1"/>
          </p:nvPr>
        </p:nvPicPr>
        <p:blipFill>
          <a:blip r:embed="rId2"/>
          <a:stretch>
            <a:fillRect/>
          </a:stretch>
        </p:blipFill>
        <p:spPr>
          <a:xfrm>
            <a:off x="179512" y="1417638"/>
            <a:ext cx="8784976" cy="5035698"/>
          </a:xfrm>
          <a:prstGeom prst="rect">
            <a:avLst/>
          </a:prstGeom>
        </p:spPr>
      </p:pic>
    </p:spTree>
    <p:extLst>
      <p:ext uri="{BB962C8B-B14F-4D97-AF65-F5344CB8AC3E}">
        <p14:creationId xmlns:p14="http://schemas.microsoft.com/office/powerpoint/2010/main" val="819243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CL1 daily : The RSI has been this extended before in October 2018, not difficult to see the outcome!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64</a:t>
            </a:fld>
            <a:endParaRPr lang="en-GB" dirty="0"/>
          </a:p>
        </p:txBody>
      </p:sp>
      <p:pic>
        <p:nvPicPr>
          <p:cNvPr id="5" name="Content Placeholder 4">
            <a:extLst>
              <a:ext uri="{FF2B5EF4-FFF2-40B4-BE49-F238E27FC236}">
                <a16:creationId xmlns:a16="http://schemas.microsoft.com/office/drawing/2014/main" id="{1B314865-032F-4198-BBB2-EF63CF403EBD}"/>
              </a:ext>
            </a:extLst>
          </p:cNvPr>
          <p:cNvPicPr>
            <a:picLocks noGrp="1" noChangeAspect="1"/>
          </p:cNvPicPr>
          <p:nvPr>
            <p:ph idx="1"/>
          </p:nvPr>
        </p:nvPicPr>
        <p:blipFill>
          <a:blip r:embed="rId2"/>
          <a:stretch>
            <a:fillRect/>
          </a:stretch>
        </p:blipFill>
        <p:spPr>
          <a:xfrm>
            <a:off x="107504" y="1268760"/>
            <a:ext cx="8856984" cy="5184575"/>
          </a:xfrm>
          <a:prstGeom prst="rect">
            <a:avLst/>
          </a:prstGeom>
        </p:spPr>
      </p:pic>
    </p:spTree>
    <p:extLst>
      <p:ext uri="{BB962C8B-B14F-4D97-AF65-F5344CB8AC3E}">
        <p14:creationId xmlns:p14="http://schemas.microsoft.com/office/powerpoint/2010/main" val="3004686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1800" dirty="0"/>
              <a:t>GOLD monthly : This has lacked any REAL momentum since 2013 but does look to be benefiting from the usual SAFE HAVEN view. Whilst above the 38.2% ret 1283.53 it carries a positive tone and the CLEANEST safe haven. </a:t>
            </a:r>
          </a:p>
        </p:txBody>
      </p:sp>
      <p:sp>
        <p:nvSpPr>
          <p:cNvPr id="6" name="Date Placeholder 5"/>
          <p:cNvSpPr>
            <a:spLocks noGrp="1"/>
          </p:cNvSpPr>
          <p:nvPr>
            <p:ph type="dt" sz="half" idx="10"/>
          </p:nvPr>
        </p:nvSpPr>
        <p:spPr/>
        <p:txBody>
          <a:bodyPr/>
          <a:lstStyle/>
          <a:p>
            <a:fld id="{B152B799-45FC-4576-A770-55272D9A3517}"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65</a:t>
            </a:fld>
            <a:endParaRPr lang="en-GB" dirty="0"/>
          </a:p>
        </p:txBody>
      </p:sp>
      <p:pic>
        <p:nvPicPr>
          <p:cNvPr id="5" name="Content Placeholder 4">
            <a:extLst>
              <a:ext uri="{FF2B5EF4-FFF2-40B4-BE49-F238E27FC236}">
                <a16:creationId xmlns:a16="http://schemas.microsoft.com/office/drawing/2014/main" id="{ECA690B4-0823-4E5C-930C-11917D5CC7D1}"/>
              </a:ext>
            </a:extLst>
          </p:cNvPr>
          <p:cNvPicPr>
            <a:picLocks noGrp="1" noChangeAspect="1"/>
          </p:cNvPicPr>
          <p:nvPr>
            <p:ph idx="1"/>
          </p:nvPr>
        </p:nvPicPr>
        <p:blipFill>
          <a:blip r:embed="rId2"/>
          <a:stretch>
            <a:fillRect/>
          </a:stretch>
        </p:blipFill>
        <p:spPr>
          <a:xfrm>
            <a:off x="179512" y="1417638"/>
            <a:ext cx="8784976" cy="5035697"/>
          </a:xfrm>
          <a:prstGeom prst="rect">
            <a:avLst/>
          </a:prstGeom>
        </p:spPr>
      </p:pic>
    </p:spTree>
    <p:extLst>
      <p:ext uri="{BB962C8B-B14F-4D97-AF65-F5344CB8AC3E}">
        <p14:creationId xmlns:p14="http://schemas.microsoft.com/office/powerpoint/2010/main" val="320536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Autofit/>
          </a:bodyPr>
          <a:lstStyle/>
          <a:p>
            <a:endParaRPr lang="en-GB" sz="1800" dirty="0"/>
          </a:p>
        </p:txBody>
      </p:sp>
      <p:sp>
        <p:nvSpPr>
          <p:cNvPr id="5" name="Date Placeholder 4"/>
          <p:cNvSpPr>
            <a:spLocks noGrp="1"/>
          </p:cNvSpPr>
          <p:nvPr>
            <p:ph type="dt" sz="half" idx="10"/>
          </p:nvPr>
        </p:nvSpPr>
        <p:spPr/>
        <p:txBody>
          <a:bodyPr/>
          <a:lstStyle/>
          <a:p>
            <a:fld id="{0BE46ED6-8A4C-4972-ADE1-C74672B16B1A}" type="datetime1">
              <a:rPr lang="en-GB" smtClean="0"/>
              <a:t>15/04/2019</a:t>
            </a:fld>
            <a:endParaRPr lang="en-GB" dirty="0"/>
          </a:p>
        </p:txBody>
      </p:sp>
      <p:sp>
        <p:nvSpPr>
          <p:cNvPr id="6" name="Slide Number Placeholder 5"/>
          <p:cNvSpPr>
            <a:spLocks noGrp="1"/>
          </p:cNvSpPr>
          <p:nvPr>
            <p:ph type="sldNum" sz="quarter" idx="12"/>
          </p:nvPr>
        </p:nvSpPr>
        <p:spPr/>
        <p:txBody>
          <a:bodyPr/>
          <a:lstStyle/>
          <a:p>
            <a:fld id="{592C0178-552E-4FDD-8F6C-86E7FB7443DD}" type="slidenum">
              <a:rPr lang="en-GB" smtClean="0"/>
              <a:t>66</a:t>
            </a:fld>
            <a:endParaRPr lang="en-GB"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229600" cy="404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53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066130"/>
          </a:xfrm>
        </p:spPr>
        <p:txBody>
          <a:bodyPr>
            <a:noAutofit/>
          </a:bodyPr>
          <a:lstStyle/>
          <a:p>
            <a:r>
              <a:rPr lang="en-GB" sz="1800" dirty="0"/>
              <a:t>US 30yr yield daily : Another KEY failure day, we are hitting the 3.1020 so ideally need to stall here to continue the lower yield theme.  </a:t>
            </a:r>
          </a:p>
        </p:txBody>
      </p:sp>
      <p:sp>
        <p:nvSpPr>
          <p:cNvPr id="7" name="Date Placeholder 6"/>
          <p:cNvSpPr>
            <a:spLocks noGrp="1"/>
          </p:cNvSpPr>
          <p:nvPr>
            <p:ph type="dt" sz="half" idx="10"/>
          </p:nvPr>
        </p:nvSpPr>
        <p:spPr/>
        <p:txBody>
          <a:bodyPr/>
          <a:lstStyle/>
          <a:p>
            <a:fld id="{DA405C78-6351-4F1F-A31B-38EFC54544FA}" type="datetime1">
              <a:rPr lang="en-GB" smtClean="0"/>
              <a:t>15/04/2019</a:t>
            </a:fld>
            <a:endParaRPr lang="en-GB" dirty="0"/>
          </a:p>
        </p:txBody>
      </p:sp>
      <p:sp>
        <p:nvSpPr>
          <p:cNvPr id="8" name="Slide Number Placeholder 7"/>
          <p:cNvSpPr>
            <a:spLocks noGrp="1"/>
          </p:cNvSpPr>
          <p:nvPr>
            <p:ph type="sldNum" sz="quarter" idx="12"/>
          </p:nvPr>
        </p:nvSpPr>
        <p:spPr/>
        <p:txBody>
          <a:bodyPr/>
          <a:lstStyle/>
          <a:p>
            <a:fld id="{592C0178-552E-4FDD-8F6C-86E7FB7443DD}" type="slidenum">
              <a:rPr lang="en-GB" smtClean="0"/>
              <a:t>7</a:t>
            </a:fld>
            <a:endParaRPr lang="en-GB" dirty="0"/>
          </a:p>
        </p:txBody>
      </p:sp>
      <p:pic>
        <p:nvPicPr>
          <p:cNvPr id="5" name="Content Placeholder 4">
            <a:extLst>
              <a:ext uri="{FF2B5EF4-FFF2-40B4-BE49-F238E27FC236}">
                <a16:creationId xmlns:a16="http://schemas.microsoft.com/office/drawing/2014/main" id="{1991A7AA-1BA5-4712-A2D0-9AD8570B4799}"/>
              </a:ext>
            </a:extLst>
          </p:cNvPr>
          <p:cNvPicPr>
            <a:picLocks noGrp="1" noChangeAspect="1"/>
          </p:cNvPicPr>
          <p:nvPr>
            <p:ph idx="1"/>
          </p:nvPr>
        </p:nvPicPr>
        <p:blipFill>
          <a:blip r:embed="rId2"/>
          <a:stretch>
            <a:fillRect/>
          </a:stretch>
        </p:blipFill>
        <p:spPr>
          <a:xfrm>
            <a:off x="107504" y="1340768"/>
            <a:ext cx="8928992" cy="5112568"/>
          </a:xfrm>
          <a:prstGeom prst="rect">
            <a:avLst/>
          </a:prstGeom>
        </p:spPr>
      </p:pic>
    </p:spTree>
    <p:extLst>
      <p:ext uri="{BB962C8B-B14F-4D97-AF65-F5344CB8AC3E}">
        <p14:creationId xmlns:p14="http://schemas.microsoft.com/office/powerpoint/2010/main" val="64152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066130"/>
          </a:xfrm>
        </p:spPr>
        <p:txBody>
          <a:bodyPr>
            <a:noAutofit/>
          </a:bodyPr>
          <a:lstStyle/>
          <a:p>
            <a:r>
              <a:rPr lang="en-GB" sz="1800" dirty="0"/>
              <a:t>US 10yr yield quarterly : Another historical formation pointing toward lower yields as depicted in 2000 and 2007. The RSI still has room so hopefully we see a new low shortly.</a:t>
            </a:r>
          </a:p>
        </p:txBody>
      </p:sp>
      <p:sp>
        <p:nvSpPr>
          <p:cNvPr id="6" name="Date Placeholder 5"/>
          <p:cNvSpPr>
            <a:spLocks noGrp="1"/>
          </p:cNvSpPr>
          <p:nvPr>
            <p:ph type="dt" sz="half" idx="10"/>
          </p:nvPr>
        </p:nvSpPr>
        <p:spPr/>
        <p:txBody>
          <a:bodyPr/>
          <a:lstStyle/>
          <a:p>
            <a:fld id="{74B0BCB9-2B4B-412F-B71B-C61438EF09F0}"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8</a:t>
            </a:fld>
            <a:endParaRPr lang="en-GB" dirty="0"/>
          </a:p>
        </p:txBody>
      </p:sp>
      <p:pic>
        <p:nvPicPr>
          <p:cNvPr id="5" name="Content Placeholder 4">
            <a:extLst>
              <a:ext uri="{FF2B5EF4-FFF2-40B4-BE49-F238E27FC236}">
                <a16:creationId xmlns:a16="http://schemas.microsoft.com/office/drawing/2014/main" id="{71A5ACCA-8980-45BD-B080-2FB141AD0C16}"/>
              </a:ext>
            </a:extLst>
          </p:cNvPr>
          <p:cNvPicPr>
            <a:picLocks noGrp="1" noChangeAspect="1"/>
          </p:cNvPicPr>
          <p:nvPr>
            <p:ph idx="1"/>
          </p:nvPr>
        </p:nvPicPr>
        <p:blipFill>
          <a:blip r:embed="rId2"/>
          <a:stretch>
            <a:fillRect/>
          </a:stretch>
        </p:blipFill>
        <p:spPr>
          <a:xfrm>
            <a:off x="251520" y="1340768"/>
            <a:ext cx="8712968" cy="5112567"/>
          </a:xfrm>
          <a:prstGeom prst="rect">
            <a:avLst/>
          </a:prstGeom>
        </p:spPr>
      </p:pic>
    </p:spTree>
    <p:extLst>
      <p:ext uri="{BB962C8B-B14F-4D97-AF65-F5344CB8AC3E}">
        <p14:creationId xmlns:p14="http://schemas.microsoft.com/office/powerpoint/2010/main" val="183264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066130"/>
          </a:xfrm>
        </p:spPr>
        <p:txBody>
          <a:bodyPr>
            <a:noAutofit/>
          </a:bodyPr>
          <a:lstStyle/>
          <a:p>
            <a:r>
              <a:rPr lang="en-GB" sz="1800" dirty="0"/>
              <a:t>US 10yr yield daily : We have popped the 38.2% ret 2.5178 but the 50 day moving average 2.5927 looms as sizeable resistance. Need to fail. </a:t>
            </a:r>
          </a:p>
        </p:txBody>
      </p:sp>
      <p:sp>
        <p:nvSpPr>
          <p:cNvPr id="6" name="Date Placeholder 5"/>
          <p:cNvSpPr>
            <a:spLocks noGrp="1"/>
          </p:cNvSpPr>
          <p:nvPr>
            <p:ph type="dt" sz="half" idx="10"/>
          </p:nvPr>
        </p:nvSpPr>
        <p:spPr/>
        <p:txBody>
          <a:bodyPr/>
          <a:lstStyle/>
          <a:p>
            <a:fld id="{74B0BCB9-2B4B-412F-B71B-C61438EF09F0}" type="datetime1">
              <a:rPr lang="en-GB" smtClean="0"/>
              <a:t>15/04/2019</a:t>
            </a:fld>
            <a:endParaRPr lang="en-GB" dirty="0"/>
          </a:p>
        </p:txBody>
      </p:sp>
      <p:sp>
        <p:nvSpPr>
          <p:cNvPr id="7" name="Slide Number Placeholder 6"/>
          <p:cNvSpPr>
            <a:spLocks noGrp="1"/>
          </p:cNvSpPr>
          <p:nvPr>
            <p:ph type="sldNum" sz="quarter" idx="12"/>
          </p:nvPr>
        </p:nvSpPr>
        <p:spPr/>
        <p:txBody>
          <a:bodyPr/>
          <a:lstStyle/>
          <a:p>
            <a:fld id="{592C0178-552E-4FDD-8F6C-86E7FB7443DD}" type="slidenum">
              <a:rPr lang="en-GB" smtClean="0"/>
              <a:t>9</a:t>
            </a:fld>
            <a:endParaRPr lang="en-GB" dirty="0"/>
          </a:p>
        </p:txBody>
      </p:sp>
      <p:pic>
        <p:nvPicPr>
          <p:cNvPr id="5" name="Content Placeholder 4">
            <a:extLst>
              <a:ext uri="{FF2B5EF4-FFF2-40B4-BE49-F238E27FC236}">
                <a16:creationId xmlns:a16="http://schemas.microsoft.com/office/drawing/2014/main" id="{DB398F8C-0916-4104-8E78-BEF8FBEE4C11}"/>
              </a:ext>
            </a:extLst>
          </p:cNvPr>
          <p:cNvPicPr>
            <a:picLocks noGrp="1" noChangeAspect="1"/>
          </p:cNvPicPr>
          <p:nvPr>
            <p:ph idx="1"/>
          </p:nvPr>
        </p:nvPicPr>
        <p:blipFill>
          <a:blip r:embed="rId2"/>
          <a:stretch>
            <a:fillRect/>
          </a:stretch>
        </p:blipFill>
        <p:spPr>
          <a:xfrm>
            <a:off x="179512" y="1268760"/>
            <a:ext cx="8856984" cy="5184576"/>
          </a:xfrm>
          <a:prstGeom prst="rect">
            <a:avLst/>
          </a:prstGeom>
        </p:spPr>
      </p:pic>
    </p:spTree>
    <p:extLst>
      <p:ext uri="{BB962C8B-B14F-4D97-AF65-F5344CB8AC3E}">
        <p14:creationId xmlns:p14="http://schemas.microsoft.com/office/powerpoint/2010/main" val="2385060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73015</TotalTime>
  <Words>2256</Words>
  <Application>Microsoft Office PowerPoint</Application>
  <PresentationFormat>On-screen Show (4:3)</PresentationFormat>
  <Paragraphs>264</Paragraphs>
  <Slides>66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PowerPoint Presentation</vt:lpstr>
      <vt:lpstr>FX UPDATE</vt:lpstr>
      <vt:lpstr>US 2yr yield quarterly : The TOP has now been formed against the 2.9033 moving average and the RSI indicates plenty of yield downside. Its as if 2000 and 2007 were NON events.</vt:lpstr>
      <vt:lpstr>US 2yr yield monthly : A decent bounce this month and hoping we fail soon.</vt:lpstr>
      <vt:lpstr>US 2yr yield daily : We have popped the 38.2% ret 2.3149 but running into the 50 day moving average resistance at 2.4300. A need to fail here to substantiate the longer-term view. </vt:lpstr>
      <vt:lpstr>USGG30yr monthly : History repeating itself. The path of least resistance is definitely lower. We have backed up last months range a lot but  do need to fail here. </vt:lpstr>
      <vt:lpstr>US 30yr yield daily : Another KEY failure day, we are hitting the 3.1020 so ideally need to stall here to continue the lower yield theme.  </vt:lpstr>
      <vt:lpstr>US 10yr yield quarterly : Another historical formation pointing toward lower yields as depicted in 2000 and 2007. The RSI still has room so hopefully we see a new low shortly.</vt:lpstr>
      <vt:lpstr>US 10yr yield daily : We have popped the 38.2% ret 2.5178 but the 50 day moving average 2.5927 looms as sizeable resistance. Need to fail. </vt:lpstr>
      <vt:lpstr>US 5yr quarterly : We are now targeting the 1.9983 moving average as the RSI unwinds SOME of its 1981 tension. Where were 2000 and 2007 in this chart?</vt:lpstr>
      <vt:lpstr>US 5yr daily : Another IMPORTANT test in the form of the 2.4017 50 day moving average.</vt:lpstr>
      <vt:lpstr>Generic German 10yr quarterly : We have popped outside the long-term trend channel but the daily chart is similar to the US in terms of 50 day moving average resistance.</vt:lpstr>
      <vt:lpstr>Generic German 10yr daily : We are back up at the historical 50 day moving average 0.068 so KEY we replicate the previous failures. </vt:lpstr>
      <vt:lpstr>DBR 46 daily : A MAJOR breach of the channel and TEST of the 50 day moving average. </vt:lpstr>
      <vt:lpstr>UK 10yr yield monthly : A savage about turn as the 50 period moving average resistance looms at 1.375. </vt:lpstr>
      <vt:lpstr>UK 10yr yield weekly : We have bounced through most major moving averages and only major one left is the 1.355 200 period. </vt:lpstr>
      <vt:lpstr>UK 10yr yield daily : A very SHARP reversal leaving minimal levels and NO RSI extension.</vt:lpstr>
      <vt:lpstr>Italian generic 10yr daily : We have hit and very much recognised the 50 % ret 2.361 so all a bit neutral here along with the RSI.</vt:lpstr>
      <vt:lpstr>US curves a once in a lifetime opportunity?</vt:lpstr>
      <vt:lpstr>US 2-5 curve monthly : We do seem to be forming a DECENT BASE thus could be a cheap stop on a curve steepener. Yet to decide if this reflects a yield direction change?</vt:lpstr>
      <vt:lpstr>US 2-10 curve monthly : We have now formed a DECENT base over the last few months, a good time to get involved in a steepener. Add on a breach of the 76.4% ret 26.639. </vt:lpstr>
      <vt:lpstr>US 2-30 curve monthly : This curve seems to have had its run and now trading sideways. </vt:lpstr>
      <vt:lpstr>US 5-30 curve monthly : As mentioned previously we stalled last month thus should flatten from here.</vt:lpstr>
      <vt:lpstr>US 10-30 curve monthly : We have a pretty major upside pierce so likely to dip below the 61.8% ret 38.721 soon. </vt:lpstr>
      <vt:lpstr>US 10-30 curve monthly : We have a pretty major upside pierce so likely to dip below the 61.8% ret 38.721 soon. </vt:lpstr>
      <vt:lpstr>US 2-7-30 fly monthly : We are now HOLDING the previous low -31.3224.</vt:lpstr>
      <vt:lpstr>US 2-7-30 fly weekly : We have now based and poised to head higher!</vt:lpstr>
      <vt:lpstr>EQUITIES </vt:lpstr>
      <vt:lpstr>DAX monthly : Do now have that sinking feeling that the latest BASE is in! </vt:lpstr>
      <vt:lpstr>Dax daily : We need to remain sub the 61.8% ret 12086.92 or else all bearish calls are over.</vt:lpstr>
      <vt:lpstr>FTSE monthly : We have had a sizeable bounce but lets see if we have the momentum to breach the 123.6% ret 7527.88. </vt:lpstr>
      <vt:lpstr>FTSE daily : Progress is limited but we are positive now above the 61.8% ret 7381.32.</vt:lpstr>
      <vt:lpstr>E mini S*P daily : We have popped the previous resistance but this HAS taken the RSI to lofty levels, we shall see but should fail. </vt:lpstr>
      <vt:lpstr>DOW quarterly : We have breached the last quarters highs.</vt:lpstr>
      <vt:lpstr>DOW daily  : Some upside progress but seems limited. </vt:lpstr>
      <vt:lpstr>Russell quarterly : We have had a sizeable bounce but looks doubtful it will repair the terminal damage. Ideally we need to REMAIN below the 1559.683 bollinger average. </vt:lpstr>
      <vt:lpstr>Russell monthly : Currently we REMAIN below last months HIGH and teasing the  23.6% ret 1553.</vt:lpstr>
      <vt:lpstr>Russell daily : Still a VERY negative chart but ideally we need to make progress toward the  61.8% ret 1560.576.</vt:lpstr>
      <vt:lpstr>CCMP quarterly : We are now above last months high but a move sub the 7581.084 bollinger average will help.</vt:lpstr>
      <vt:lpstr>CCMP monthly : We have opened inside the channel 7691 so a lot to do to FAIL. </vt:lpstr>
      <vt:lpstr>CCMP monthly : We have breached the previous resistance but the RSI is now dislocated, we need to head lower soon.</vt:lpstr>
      <vt:lpstr>Hang  Seng monthly : This is the biggest obstacle to a any short as this market formed a MAJOR base against its long-term moving average 25547.83.</vt:lpstr>
      <vt:lpstr>Hang  Seng daily : The RSI is now HIGH so ideally we reject the 61.8% ret 30067.68 and head lower.</vt:lpstr>
      <vt:lpstr>Nikkei monthly : A similar story to the Hang Seng in that we need to breach the 50% ret 20489.16.</vt:lpstr>
      <vt:lpstr>FX UPDATE</vt:lpstr>
      <vt:lpstr>EUR USD monthly : The niggle here is we have HELD the 50% ret 1.1241 but continue to trade sideways with little bounce. Sub 1.1241 we freefall, there are previous range extensions highlighted. If we fail the subsequent move will be HARD AND FAST.</vt:lpstr>
      <vt:lpstr>EUR USD daily : A very sideways market BUT it remains heavy, 23.6% ret 1.1358 resistance looms.</vt:lpstr>
      <vt:lpstr>EUR GBP quarterly : This is a VERY RARE formation and a MEGA bearish one for the EURO over the POUND. We have SEVERAL upside pierces and coiling formation! For obvious reasons the one to watch but the speed of the move will be the killer blow!</vt:lpstr>
      <vt:lpstr>Cable quarterly : The bollingers have narrowed reflecting the stalemate over Brexit. </vt:lpstr>
      <vt:lpstr>DXY monthly : A tricky location and rather a neutral one being at a 50% ret 95.859 of the last 18 years. Performance looks limited but sub the 50% ret 95.859 is bearish. </vt:lpstr>
      <vt:lpstr>AUD USD monthly : AUD low in place and now ready for a decent move higher. The latest pierces are very positive. Above the 61.8% ret 0.7185 will help ALOT.</vt:lpstr>
      <vt:lpstr>USD CAD weekly : The moving average continues to be the solid support on any dip, next step is to breach the 23.6% ret 1.3451. </vt:lpstr>
      <vt:lpstr>USD JPY monthly : I had to include this but the RSI and market is very neutral.</vt:lpstr>
      <vt:lpstr>EM UPDATE</vt:lpstr>
      <vt:lpstr>USD MXN monthly : We have broken the out of the VERY TEDIOUS triangle so the next target is the 38.2% ret 18.1795.</vt:lpstr>
      <vt:lpstr>USD BRL monthly : We now have a very sizeable volume top and any breach of the 23.6% ret 3.6078 will be HUGE. </vt:lpstr>
      <vt:lpstr>GTBRL10Y weekly : Yields have to continued to remain sub the 100% ret 9.117.</vt:lpstr>
      <vt:lpstr>USD TRY monthly : The one fly in the ointment but whilst sub the 23.6% ret 5.8094 all remains bearish.</vt:lpstr>
      <vt:lpstr>USD ZAR monthly : We continue to fail and should shortly be breaching the 100% ret 13.8401, THEN we head a lot LOWER. </vt:lpstr>
      <vt:lpstr>USD RUB monthly : A nice break of the recent low and the next big test the 38.2% ret 61.9293.</vt:lpstr>
      <vt:lpstr>USD CNH monthly : Certainly one to note going forward given its TECHNICAL HIT! We have failed the multi year 100% ret 6.7850 and heading toward 6.6000.</vt:lpstr>
      <vt:lpstr>USD INR monthly : A BIG ONE for 2019 as PLENTY of downside possibility. The RSI is as HIGH as September 2013 and we APPEAR to be forming a TOP. </vt:lpstr>
      <vt:lpstr>CL1 monthly : We appear to be stalling at the 61.8% ret 62.65 and the daily endorses a major failure from here. </vt:lpstr>
      <vt:lpstr>CL1 daily : The RSI has been this extended before in October 2018, not difficult to see the outcome! </vt:lpstr>
      <vt:lpstr>GOLD monthly : This has lacked any REAL momentum since 2013 but does look to be benefiting from the usual SAFE HAVEN view. Whilst above the 38.2% ret 1283.53 it carries a positive tone and the CLEANEST safe haven.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Williams</dc:creator>
  <cp:lastModifiedBy>Chris Williams</cp:lastModifiedBy>
  <cp:revision>1912</cp:revision>
  <cp:lastPrinted>2018-04-24T15:43:24Z</cp:lastPrinted>
  <dcterms:created xsi:type="dcterms:W3CDTF">2017-12-19T13:52:01Z</dcterms:created>
  <dcterms:modified xsi:type="dcterms:W3CDTF">2019-04-15T12:40:18Z</dcterms:modified>
</cp:coreProperties>
</file>